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78" r:id="rId2"/>
    <p:sldId id="256" r:id="rId3"/>
    <p:sldId id="279" r:id="rId4"/>
    <p:sldId id="257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1" r:id="rId21"/>
    <p:sldId id="262" r:id="rId22"/>
    <p:sldId id="277" r:id="rId23"/>
    <p:sldId id="263" r:id="rId24"/>
    <p:sldId id="280" r:id="rId25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27"/>
      <p:bold r:id="rId28"/>
      <p:italic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5-04-10T20:34:17.907"/>
    </inkml:context>
    <inkml:brush xml:id="br0">
      <inkml:brushProperty name="width" value="0.05292" units="cm"/>
      <inkml:brushProperty name="height" value="0.1058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-1 157 0,'0'0'281,"23"0"-266,1 0-15,23 0 16,0 0-16,24 0 15,-24 0-15,-24 0 16,1 0-16,23 0 16,-24 0-1,1 0-15,-24 0 16,47 0-16,-47 0 15,23 0-15,-23 0 16,24 0-16,-1 0 16,1 0-16,46 0 15,-23 0-15,-23 0 16,-1 0-16,25 0 15,-1 0-15,0 0 16,-24 0-16,24 0 16,-47 0-16,24 0 15,-1 0-15,-23 0 16,24 0-16,-24 0 31,23 0-31,1 0 16,-24 0-1,23 0-15,1 0 16,-1 0-16,-23 0 15,24 0-15,-24 0 16,23 0-16,-23 0 16,47 0-1,-47 0-15,24 0 16,-24 0-16,23 0 15,1 0-15,-24 0 16,23 0-16,-23 0 16,24 0-16,-24 0 15,23 0-15,1 0 31,-24 0-31,24 0 16,-1 0-16,1 0 16,-24 0-16,23 0 15,24 0-15,-47 0 16,24 0-16,-1 0 15,-23 0-15,24 0 16,-24 0 0,23 0-16,24 0 15,-23 0-15,-1 0 16,24 0-16,-23 0 15,-1 0-15,24 0 16,-23 0-16,-1 0 16,-23 0-1,24 0-15,23 0 16,-24 0-16,1 0 15,23 0-15,-23 0 16,-1 0-16,24 0 16,-23 0-16,-24 0 15,23 0-15,1 0 16,-24 0-1,23 0 1,-23 0-16,24 0 16,-1 0-16,-23 0 15,24 0-15,-1 0 16,1 0-16,23 0 15,-47 0-15,23 0 16,-23 0-16,24 0 16,-24 0-16,23 0 15,1 0-15,-24 0 16,23 0-1,-23 0-15,47 0 16,-47 0-16,24 0 16,-1 0-1,1 0-15,-24 0 16,24 0-16,-24 0 31,23 0-31,1 0 31,-24 0-31,23 0 16,1 0-16,-1 0 15,-23 0-15,24 0 16,-24 0-16,23 0 16,-23 0-16,24 0 15,-1 0-15,-23 0 16,24 0-16,-24 0 15,23 0-15,-23 0 16,24 0 0,-1 0-16,-23 0 15,24 0 1,-24 0-16,23 0 15,1 0 1,-1 0-16,-23 0 16,24 0-1,-1 0-15,-23 0 16,24 0-1,-24 0-15,23 0 16,-23 0-16,47 0 16,-47 0-16,24 0 15,-1 0-15,1 0 16,-24 0-16,24 0 15,-24 0-15,23 0 16,1 0 218,-1 0-234,1 0 16,-1 0-16,-23 0 15,24 0-15,-24 0 63,23 0-63,1 0 15,-24 0-15,23 0 16,1 0-16,23 0 15,0 0-15,0 0 16,-24 0-16,1 0 16,-24 0-16,23 0 15,1 0-15,-1 24 16,-23-1-16,24-23 47,-24 0-32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06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04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02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15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41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770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576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58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542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233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00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338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749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169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539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40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44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76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86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49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96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09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hyperlink" Target="http://www.gov.br/contratamaisbrasi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842925" y="1050399"/>
            <a:ext cx="756475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Vicente Natalino</a:t>
            </a:r>
            <a:endParaRPr lang="pt-BR" sz="24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511" y="1556102"/>
            <a:ext cx="5528016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Advogado OAB/MG 125.283 –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Professor, Especialista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Consultor e Mentor, Pós Graduado em Licitações Públicas, Contratos Administrativos e Governança - Programas de Integridade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Compliance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ctr"/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pt-BR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Siga: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licitecomintegridade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unyflex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11" y="1652631"/>
            <a:ext cx="4651187" cy="34908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35" y="4110445"/>
            <a:ext cx="286318" cy="2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846467" cy="300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c) Publicação de editais e envio de propostas.</a:t>
            </a:r>
          </a:p>
          <a:p>
            <a:pPr lvl="0">
              <a:spcBef>
                <a:spcPts val="1100"/>
              </a:spcBef>
            </a:pPr>
            <a:endParaRPr lang="pt-BR" sz="300" b="1" dirty="0" smtClean="0">
              <a:latin typeface="Rawline-Bold"/>
            </a:endParaRPr>
          </a:p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1 </a:t>
            </a:r>
            <a:r>
              <a:rPr lang="pt-BR" sz="1600" b="1" dirty="0">
                <a:latin typeface="Garamond" panose="02020404030301010803" pitchFamily="18" charset="0"/>
              </a:rPr>
              <a:t>- Acesse o portal </a:t>
            </a:r>
            <a:r>
              <a:rPr lang="pt-BR" sz="1600" dirty="0">
                <a:latin typeface="Garamond" panose="02020404030301010803" pitchFamily="18" charset="0"/>
              </a:rPr>
              <a:t>- Acesse gov.br/</a:t>
            </a:r>
            <a:r>
              <a:rPr lang="pt-BR" sz="1600" dirty="0" err="1">
                <a:latin typeface="Garamond" panose="02020404030301010803" pitchFamily="18" charset="0"/>
              </a:rPr>
              <a:t>contratamaisbrasil</a:t>
            </a:r>
            <a:r>
              <a:rPr lang="pt-BR" sz="1600" dirty="0">
                <a:latin typeface="Garamond" panose="02020404030301010803" pitchFamily="18" charset="0"/>
              </a:rPr>
              <a:t> e clique </a:t>
            </a:r>
            <a:r>
              <a:rPr lang="pt-BR" sz="1600" dirty="0" smtClean="0">
                <a:latin typeface="Garamond" panose="02020404030301010803" pitchFamily="18" charset="0"/>
              </a:rPr>
              <a:t>em “</a:t>
            </a:r>
            <a:r>
              <a:rPr lang="pt-BR" sz="1600" dirty="0">
                <a:latin typeface="Garamond" panose="02020404030301010803" pitchFamily="18" charset="0"/>
              </a:rPr>
              <a:t>Acesse a plataforma</a:t>
            </a:r>
            <a:r>
              <a:rPr lang="pt-BR" sz="1600" dirty="0" smtClean="0">
                <a:latin typeface="Garamond" panose="02020404030301010803" pitchFamily="18" charset="0"/>
              </a:rPr>
              <a:t>”.</a:t>
            </a:r>
          </a:p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2 - </a:t>
            </a:r>
            <a:r>
              <a:rPr lang="pt-BR" sz="1600" dirty="0">
                <a:latin typeface="Garamond" panose="02020404030301010803" pitchFamily="18" charset="0"/>
              </a:rPr>
              <a:t>Em seguida, clique em “Entrar com o gov.br”. Digite seu CPF </a:t>
            </a:r>
            <a:r>
              <a:rPr lang="pt-BR" sz="1600" dirty="0" smtClean="0">
                <a:latin typeface="Garamond" panose="02020404030301010803" pitchFamily="18" charset="0"/>
              </a:rPr>
              <a:t>e senha </a:t>
            </a:r>
            <a:r>
              <a:rPr lang="pt-BR" sz="1600" dirty="0">
                <a:latin typeface="Garamond" panose="02020404030301010803" pitchFamily="18" charset="0"/>
              </a:rPr>
              <a:t>para fazer o </a:t>
            </a:r>
            <a:r>
              <a:rPr lang="pt-BR" sz="1600" dirty="0" err="1">
                <a:latin typeface="Garamond" panose="02020404030301010803" pitchFamily="18" charset="0"/>
              </a:rPr>
              <a:t>login</a:t>
            </a:r>
            <a:r>
              <a:rPr lang="pt-BR" sz="16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ATENÇÃO!</a:t>
            </a: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A previsão da contratação no Plano de Contratações Anual (PCA) ainda é </a:t>
            </a:r>
            <a:r>
              <a:rPr lang="pt-BR" sz="1600" dirty="0" smtClean="0">
                <a:latin typeface="Garamond" panose="02020404030301010803" pitchFamily="18" charset="0"/>
              </a:rPr>
              <a:t>um requisito </a:t>
            </a:r>
            <a:r>
              <a:rPr lang="pt-BR" sz="1600" dirty="0">
                <a:latin typeface="Garamond" panose="02020404030301010803" pitchFamily="18" charset="0"/>
              </a:rPr>
              <a:t>para os casos em que se aplique. O </a:t>
            </a:r>
            <a:r>
              <a:rPr lang="pt-BR" sz="1600" dirty="0" err="1"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latin typeface="Garamond" panose="02020404030301010803" pitchFamily="18" charset="0"/>
              </a:rPr>
              <a:t> não </a:t>
            </a:r>
            <a:r>
              <a:rPr lang="pt-BR" sz="1600" dirty="0" smtClean="0">
                <a:latin typeface="Garamond" panose="02020404030301010803" pitchFamily="18" charset="0"/>
              </a:rPr>
              <a:t>se responsabiliza </a:t>
            </a:r>
            <a:r>
              <a:rPr lang="pt-BR" sz="1600" dirty="0">
                <a:latin typeface="Garamond" panose="02020404030301010803" pitchFamily="18" charset="0"/>
              </a:rPr>
              <a:t>por contratações que tenham sido feitas sem o </a:t>
            </a:r>
            <a:r>
              <a:rPr lang="pt-BR" sz="1600" dirty="0" smtClean="0">
                <a:latin typeface="Garamond" panose="02020404030301010803" pitchFamily="18" charset="0"/>
              </a:rPr>
              <a:t>devido planejamento.</a:t>
            </a: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3 - Inicie a publicação da oportunidade - </a:t>
            </a:r>
            <a:r>
              <a:rPr lang="pt-BR" sz="1600" dirty="0">
                <a:latin typeface="Garamond" panose="02020404030301010803" pitchFamily="18" charset="0"/>
              </a:rPr>
              <a:t>Para iniciar a criação </a:t>
            </a:r>
            <a:r>
              <a:rPr lang="pt-BR" sz="1600" dirty="0" smtClean="0">
                <a:latin typeface="Garamond" panose="02020404030301010803" pitchFamily="18" charset="0"/>
              </a:rPr>
              <a:t>da oportunidade</a:t>
            </a:r>
            <a:r>
              <a:rPr lang="pt-BR" sz="1600" dirty="0">
                <a:latin typeface="Garamond" panose="02020404030301010803" pitchFamily="18" charset="0"/>
              </a:rPr>
              <a:t>, clique em “+ Criar oportunidade</a:t>
            </a:r>
            <a:r>
              <a:rPr lang="pt-BR" sz="1600" dirty="0" smtClean="0">
                <a:latin typeface="Garamond" panose="02020404030301010803" pitchFamily="18" charset="0"/>
              </a:rPr>
              <a:t>”.</a:t>
            </a:r>
          </a:p>
          <a:p>
            <a:endParaRPr lang="pt-BR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214" y="2571750"/>
            <a:ext cx="3771253" cy="22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7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558601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600" b="1" dirty="0" smtClean="0">
                <a:latin typeface="Garamond" panose="02020404030301010803" pitchFamily="18" charset="0"/>
              </a:rPr>
              <a:t>4 </a:t>
            </a:r>
            <a:r>
              <a:rPr lang="pt-BR" sz="1600" b="1" dirty="0">
                <a:latin typeface="Garamond" panose="02020404030301010803" pitchFamily="18" charset="0"/>
              </a:rPr>
              <a:t>- Preencha o formulário que corresponde ao Documento </a:t>
            </a:r>
            <a:r>
              <a:rPr lang="pt-BR" sz="1600" b="1" dirty="0" smtClean="0">
                <a:latin typeface="Garamond" panose="02020404030301010803" pitchFamily="18" charset="0"/>
              </a:rPr>
              <a:t>de Formalização </a:t>
            </a:r>
            <a:r>
              <a:rPr lang="pt-BR" sz="1600" b="1" dirty="0">
                <a:latin typeface="Garamond" panose="02020404030301010803" pitchFamily="18" charset="0"/>
              </a:rPr>
              <a:t>da Demanda (DFD) - </a:t>
            </a:r>
            <a:r>
              <a:rPr lang="pt-BR" sz="1600" dirty="0">
                <a:latin typeface="Garamond" panose="02020404030301010803" pitchFamily="18" charset="0"/>
              </a:rPr>
              <a:t>Preencha o Formulário de cadastro </a:t>
            </a:r>
            <a:r>
              <a:rPr lang="pt-BR" sz="1600" dirty="0" smtClean="0">
                <a:latin typeface="Garamond" panose="02020404030301010803" pitchFamily="18" charset="0"/>
              </a:rPr>
              <a:t>de oportunidades</a:t>
            </a:r>
            <a:r>
              <a:rPr lang="pt-BR" sz="1600" dirty="0">
                <a:latin typeface="Garamond" panose="02020404030301010803" pitchFamily="18" charset="0"/>
              </a:rPr>
              <a:t>. No campo </a:t>
            </a:r>
            <a:r>
              <a:rPr lang="pt-BR" sz="1600" i="1" dirty="0">
                <a:latin typeface="Garamond" panose="02020404030301010803" pitchFamily="18" charset="0"/>
              </a:rPr>
              <a:t>Informe o serviço</a:t>
            </a:r>
            <a:r>
              <a:rPr lang="pt-BR" sz="1600" dirty="0">
                <a:latin typeface="Garamond" panose="02020404030301010803" pitchFamily="18" charset="0"/>
              </a:rPr>
              <a:t>, digite o serviço desejado e </a:t>
            </a:r>
            <a:r>
              <a:rPr lang="pt-BR" sz="1600" dirty="0" smtClean="0">
                <a:latin typeface="Garamond" panose="02020404030301010803" pitchFamily="18" charset="0"/>
              </a:rPr>
              <a:t>clique em </a:t>
            </a:r>
            <a:r>
              <a:rPr lang="pt-BR" sz="1600" dirty="0">
                <a:latin typeface="Garamond" panose="02020404030301010803" pitchFamily="18" charset="0"/>
              </a:rPr>
              <a:t>“Selecionar serviço”.</a:t>
            </a:r>
            <a:endParaRPr lang="pt-BR" sz="1600" b="1" dirty="0" smtClean="0">
              <a:latin typeface="Garamond" panose="02020404030301010803" pitchFamily="18" charset="0"/>
            </a:endParaRPr>
          </a:p>
          <a:p>
            <a:endParaRPr lang="pt-BR" b="1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62" y="1066800"/>
            <a:ext cx="3776067" cy="36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558601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OBSERVAÇÃO </a:t>
            </a:r>
            <a:r>
              <a:rPr lang="pt-BR" sz="1600" b="1" dirty="0">
                <a:latin typeface="Garamond" panose="02020404030301010803" pitchFamily="18" charset="0"/>
              </a:rPr>
              <a:t>1</a:t>
            </a:r>
          </a:p>
          <a:p>
            <a:pPr algn="just"/>
            <a:r>
              <a:rPr lang="pt-BR" sz="1600" u="sng" dirty="0">
                <a:latin typeface="Garamond" panose="02020404030301010803" pitchFamily="18" charset="0"/>
              </a:rPr>
              <a:t>O Formulário de cadastro de oportunidades corresponde a um DFD</a:t>
            </a:r>
            <a:r>
              <a:rPr lang="pt-BR" sz="1600" dirty="0">
                <a:latin typeface="Garamond" panose="02020404030301010803" pitchFamily="18" charset="0"/>
              </a:rPr>
              <a:t>. </a:t>
            </a:r>
            <a:r>
              <a:rPr lang="pt-BR" sz="1600" dirty="0" smtClean="0">
                <a:latin typeface="Garamond" panose="02020404030301010803" pitchFamily="18" charset="0"/>
              </a:rPr>
              <a:t>Conforme a </a:t>
            </a:r>
            <a:r>
              <a:rPr lang="pt-BR" sz="1600" dirty="0">
                <a:latin typeface="Garamond" panose="02020404030301010803" pitchFamily="18" charset="0"/>
              </a:rPr>
              <a:t>Instrução Normativa SEGES nº 05/2025, o seu órgão ou entidade </a:t>
            </a:r>
            <a:r>
              <a:rPr lang="pt-BR" sz="1600" dirty="0" smtClean="0">
                <a:latin typeface="Garamond" panose="02020404030301010803" pitchFamily="18" charset="0"/>
              </a:rPr>
              <a:t>está dispensado </a:t>
            </a:r>
            <a:r>
              <a:rPr lang="pt-BR" sz="1600" dirty="0">
                <a:latin typeface="Garamond" panose="02020404030301010803" pitchFamily="18" charset="0"/>
              </a:rPr>
              <a:t>da elaboração de Estudo Técnico </a:t>
            </a:r>
            <a:r>
              <a:rPr lang="pt-BR" sz="1600" dirty="0" smtClean="0">
                <a:latin typeface="Garamond" panose="02020404030301010803" pitchFamily="18" charset="0"/>
              </a:rPr>
              <a:t>preliminar </a:t>
            </a:r>
            <a:r>
              <a:rPr lang="pt-BR" sz="1600" dirty="0">
                <a:latin typeface="Garamond" panose="02020404030301010803" pitchFamily="18" charset="0"/>
              </a:rPr>
              <a:t>(ETP), Análise </a:t>
            </a:r>
            <a:r>
              <a:rPr lang="pt-BR" sz="1600" dirty="0" smtClean="0">
                <a:latin typeface="Garamond" panose="02020404030301010803" pitchFamily="18" charset="0"/>
              </a:rPr>
              <a:t>de Riscos</a:t>
            </a:r>
            <a:r>
              <a:rPr lang="pt-BR" sz="1600" dirty="0">
                <a:latin typeface="Garamond" panose="02020404030301010803" pitchFamily="18" charset="0"/>
              </a:rPr>
              <a:t>, Termo de Referência (TR) e Edital de Contratação para </a:t>
            </a:r>
            <a:r>
              <a:rPr lang="pt-BR" sz="1600" dirty="0" smtClean="0">
                <a:latin typeface="Garamond" panose="02020404030301010803" pitchFamily="18" charset="0"/>
              </a:rPr>
              <a:t>contratações realizadas </a:t>
            </a:r>
            <a:r>
              <a:rPr lang="pt-BR" sz="1600" dirty="0">
                <a:latin typeface="Garamond" panose="02020404030301010803" pitchFamily="18" charset="0"/>
              </a:rPr>
              <a:t>no </a:t>
            </a:r>
            <a:r>
              <a:rPr lang="pt-BR" sz="1600" dirty="0" err="1">
                <a:latin typeface="Garamond" panose="02020404030301010803" pitchFamily="18" charset="0"/>
              </a:rPr>
              <a:t>Contrata+Brasil</a:t>
            </a:r>
            <a:r>
              <a:rPr lang="pt-BR" sz="16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sz="16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OBSERVAÇÃO </a:t>
            </a:r>
            <a:r>
              <a:rPr lang="pt-BR" sz="1600" b="1" dirty="0">
                <a:latin typeface="Garamond" panose="02020404030301010803" pitchFamily="18" charset="0"/>
              </a:rPr>
              <a:t>2</a:t>
            </a: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Neste momento, os serviços que podem ser demandados são apenas os </a:t>
            </a:r>
            <a:r>
              <a:rPr lang="pt-BR" sz="1600" dirty="0" smtClean="0">
                <a:latin typeface="Garamond" panose="02020404030301010803" pitchFamily="18" charset="0"/>
              </a:rPr>
              <a:t>de </a:t>
            </a:r>
            <a:r>
              <a:rPr lang="pt-BR" sz="1600" b="1" u="sng" dirty="0" smtClean="0">
                <a:latin typeface="Garamond" panose="02020404030301010803" pitchFamily="18" charset="0"/>
              </a:rPr>
              <a:t>manutenção </a:t>
            </a:r>
            <a:r>
              <a:rPr lang="pt-BR" sz="1600" b="1" u="sng" dirty="0">
                <a:latin typeface="Garamond" panose="02020404030301010803" pitchFamily="18" charset="0"/>
              </a:rPr>
              <a:t>e pequenos reparos realizados por </a:t>
            </a:r>
            <a:r>
              <a:rPr lang="pt-BR" sz="1600" b="1" u="sng" dirty="0" smtClean="0">
                <a:latin typeface="Garamond" panose="02020404030301010803" pitchFamily="18" charset="0"/>
              </a:rPr>
              <a:t>microempreendedores individuais </a:t>
            </a:r>
            <a:r>
              <a:rPr lang="pt-BR" sz="1600" b="1" u="sng" dirty="0">
                <a:latin typeface="Garamond" panose="02020404030301010803" pitchFamily="18" charset="0"/>
              </a:rPr>
              <a:t>(MEI). </a:t>
            </a:r>
            <a:r>
              <a:rPr lang="pt-BR" sz="1600" dirty="0">
                <a:latin typeface="Garamond" panose="02020404030301010803" pitchFamily="18" charset="0"/>
              </a:rPr>
              <a:t>A lista para informação desses serviços segue o catálogo </a:t>
            </a:r>
            <a:r>
              <a:rPr lang="pt-BR" sz="1600" dirty="0" smtClean="0">
                <a:latin typeface="Garamond" panose="02020404030301010803" pitchFamily="18" charset="0"/>
              </a:rPr>
              <a:t>de serviços </a:t>
            </a:r>
            <a:r>
              <a:rPr lang="pt-BR" sz="1600" dirty="0">
                <a:latin typeface="Garamond" panose="02020404030301010803" pitchFamily="18" charset="0"/>
              </a:rPr>
              <a:t>(</a:t>
            </a:r>
            <a:r>
              <a:rPr lang="pt-BR" sz="1600" dirty="0" err="1">
                <a:latin typeface="Garamond" panose="02020404030301010803" pitchFamily="18" charset="0"/>
              </a:rPr>
              <a:t>Catser</a:t>
            </a:r>
            <a:r>
              <a:rPr lang="pt-BR" sz="1600" dirty="0">
                <a:latin typeface="Garamond" panose="02020404030301010803" pitchFamily="18" charset="0"/>
              </a:rPr>
              <a:t>). Digite palavras-chave na barra de pesquisa para encontrar </a:t>
            </a:r>
            <a:r>
              <a:rPr lang="pt-BR" sz="1600" dirty="0" smtClean="0">
                <a:latin typeface="Garamond" panose="02020404030301010803" pitchFamily="18" charset="0"/>
              </a:rPr>
              <a:t>o serviço </a:t>
            </a:r>
            <a:r>
              <a:rPr lang="pt-BR" sz="1600" dirty="0">
                <a:latin typeface="Garamond" panose="02020404030301010803" pitchFamily="18" charset="0"/>
              </a:rPr>
              <a:t>entre as opções do catálogo. </a:t>
            </a:r>
            <a:endParaRPr lang="pt-BR" sz="1600" dirty="0" smtClean="0">
              <a:latin typeface="Garamond" panose="02020404030301010803" pitchFamily="18" charset="0"/>
            </a:endParaRPr>
          </a:p>
          <a:p>
            <a:pPr algn="just"/>
            <a:endParaRPr lang="pt-BR" sz="1600" b="1" dirty="0">
              <a:latin typeface="Garamond" panose="02020404030301010803" pitchFamily="18" charset="0"/>
            </a:endParaRP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5 - Finalize o preenchimento do formulário - </a:t>
            </a:r>
            <a:r>
              <a:rPr lang="pt-BR" sz="1600" dirty="0">
                <a:latin typeface="Garamond" panose="02020404030301010803" pitchFamily="18" charset="0"/>
              </a:rPr>
              <a:t>Preencha os </a:t>
            </a:r>
            <a:r>
              <a:rPr lang="pt-BR" sz="1600" dirty="0" smtClean="0">
                <a:latin typeface="Garamond" panose="02020404030301010803" pitchFamily="18" charset="0"/>
              </a:rPr>
              <a:t>demais campos </a:t>
            </a:r>
            <a:r>
              <a:rPr lang="pt-BR" sz="1600" dirty="0">
                <a:latin typeface="Garamond" panose="02020404030301010803" pitchFamily="18" charset="0"/>
              </a:rPr>
              <a:t>e inclua os anexos que julgar necessário</a:t>
            </a:r>
            <a:r>
              <a:rPr lang="pt-BR" sz="1600" dirty="0" smtClean="0">
                <a:latin typeface="Garamond" panose="02020404030301010803" pitchFamily="18" charset="0"/>
              </a:rPr>
              <a:t>.</a:t>
            </a:r>
          </a:p>
          <a:p>
            <a:endParaRPr lang="pt-BR" b="1" dirty="0">
              <a:latin typeface="Garamond" panose="02020404030301010803" pitchFamily="18" charset="0"/>
            </a:endParaRPr>
          </a:p>
          <a:p>
            <a:endParaRPr lang="pt-BR" b="1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4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558601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pt-BR" b="1" dirty="0" smtClean="0">
                <a:latin typeface="Garamond" panose="02020404030301010803" pitchFamily="18" charset="0"/>
              </a:rPr>
              <a:t>ATENÇÃO!</a:t>
            </a:r>
            <a:endParaRPr lang="pt-BR" b="1" dirty="0">
              <a:latin typeface="Garamond" panose="02020404030301010803" pitchFamily="18" charset="0"/>
            </a:endParaRPr>
          </a:p>
          <a:p>
            <a:pPr lvl="0" algn="just"/>
            <a:r>
              <a:rPr lang="pt-BR" dirty="0">
                <a:latin typeface="Garamond" panose="02020404030301010803" pitchFamily="18" charset="0"/>
              </a:rPr>
              <a:t>Atente-se para inserir informações que representam a realidade de seu órgão ou entidade, de forma a não estabelecer condições que poderão ser descumpridas futuramente.</a:t>
            </a:r>
          </a:p>
          <a:p>
            <a:pPr lvl="0" algn="just"/>
            <a:r>
              <a:rPr lang="pt-BR" dirty="0">
                <a:latin typeface="Garamond" panose="02020404030301010803" pitchFamily="18" charset="0"/>
              </a:rPr>
              <a:t>A </a:t>
            </a:r>
            <a:r>
              <a:rPr lang="pt-BR" b="1" dirty="0">
                <a:latin typeface="Garamond" panose="02020404030301010803" pitchFamily="18" charset="0"/>
              </a:rPr>
              <a:t>descrição da demanda é o campo mais importante </a:t>
            </a:r>
            <a:r>
              <a:rPr lang="pt-BR" dirty="0">
                <a:latin typeface="Garamond" panose="02020404030301010803" pitchFamily="18" charset="0"/>
              </a:rPr>
              <a:t>para </a:t>
            </a:r>
            <a:r>
              <a:rPr lang="pt-BR" b="1" dirty="0">
                <a:latin typeface="Garamond" panose="02020404030301010803" pitchFamily="18" charset="0"/>
              </a:rPr>
              <a:t>prover informações suficientes ao fornecedor </a:t>
            </a:r>
            <a:r>
              <a:rPr lang="pt-BR" dirty="0">
                <a:latin typeface="Garamond" panose="02020404030301010803" pitchFamily="18" charset="0"/>
              </a:rPr>
              <a:t>para uma boa realização do serviço. Então, </a:t>
            </a:r>
            <a:r>
              <a:rPr lang="pt-BR" b="1" dirty="0">
                <a:latin typeface="Garamond" panose="02020404030301010803" pitchFamily="18" charset="0"/>
              </a:rPr>
              <a:t>lembre-se de inserir informações detalhadas</a:t>
            </a:r>
            <a:r>
              <a:rPr lang="pt-BR" dirty="0">
                <a:latin typeface="Garamond" panose="02020404030301010803" pitchFamily="18" charset="0"/>
              </a:rPr>
              <a:t>, como o </a:t>
            </a:r>
            <a:r>
              <a:rPr lang="pt-BR" u="sng" dirty="0">
                <a:latin typeface="Garamond" panose="02020404030301010803" pitchFamily="18" charset="0"/>
              </a:rPr>
              <a:t>tamanho do espaço, tipo e cor de materiais, se o serviço deve ser realizado em um momento </a:t>
            </a:r>
            <a:r>
              <a:rPr lang="pt-BR" u="sng" dirty="0" smtClean="0">
                <a:latin typeface="Garamond" panose="02020404030301010803" pitchFamily="18" charset="0"/>
              </a:rPr>
              <a:t>específico </a:t>
            </a:r>
            <a:r>
              <a:rPr lang="pt-BR" u="sng" dirty="0">
                <a:latin typeface="Garamond" panose="02020404030301010803" pitchFamily="18" charset="0"/>
              </a:rPr>
              <a:t>(</a:t>
            </a:r>
            <a:r>
              <a:rPr lang="pt-BR" u="sng" dirty="0" smtClean="0">
                <a:latin typeface="Garamond" panose="02020404030301010803" pitchFamily="18" charset="0"/>
              </a:rPr>
              <a:t>por exemplo</a:t>
            </a:r>
            <a:r>
              <a:rPr lang="pt-BR" u="sng" dirty="0">
                <a:latin typeface="Garamond" panose="02020404030301010803" pitchFamily="18" charset="0"/>
              </a:rPr>
              <a:t>, aos finais de semana), entre outros</a:t>
            </a:r>
            <a:r>
              <a:rPr lang="pt-BR" u="sng" dirty="0" smtClean="0">
                <a:latin typeface="Garamond" panose="02020404030301010803" pitchFamily="18" charset="0"/>
              </a:rPr>
              <a:t>.</a:t>
            </a:r>
          </a:p>
          <a:p>
            <a:pPr lvl="0"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ATENÇÃO!</a:t>
            </a: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O </a:t>
            </a:r>
            <a:r>
              <a:rPr lang="pt-BR" b="1" dirty="0">
                <a:latin typeface="Garamond" panose="02020404030301010803" pitchFamily="18" charset="0"/>
              </a:rPr>
              <a:t>endereço a ser informado é aquele onde será realizado o serviço</a:t>
            </a:r>
            <a:r>
              <a:rPr lang="pt-BR" dirty="0">
                <a:latin typeface="Garamond" panose="02020404030301010803" pitchFamily="18" charset="0"/>
              </a:rPr>
              <a:t>, </a:t>
            </a:r>
            <a:r>
              <a:rPr lang="pt-BR" dirty="0" smtClean="0">
                <a:latin typeface="Garamond" panose="02020404030301010803" pitchFamily="18" charset="0"/>
              </a:rPr>
              <a:t>não necessariamente </a:t>
            </a:r>
            <a:r>
              <a:rPr lang="pt-BR" dirty="0">
                <a:latin typeface="Garamond" panose="02020404030301010803" pitchFamily="18" charset="0"/>
              </a:rPr>
              <a:t>o endereço da sede do órgão ou entidade.</a:t>
            </a: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A descrição da oportunidade deverá ter no mínimo 300 caracteres e </a:t>
            </a:r>
            <a:r>
              <a:rPr lang="pt-BR" dirty="0" smtClean="0">
                <a:latin typeface="Garamond" panose="02020404030301010803" pitchFamily="18" charset="0"/>
              </a:rPr>
              <a:t>no máximo </a:t>
            </a:r>
            <a:r>
              <a:rPr lang="pt-BR" dirty="0">
                <a:latin typeface="Garamond" panose="02020404030301010803" pitchFamily="18" charset="0"/>
              </a:rPr>
              <a:t>3.000 caracteres.</a:t>
            </a: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A forma e o prazo para pagamento também são de decisão do órgão </a:t>
            </a:r>
            <a:r>
              <a:rPr lang="pt-BR" dirty="0" smtClean="0">
                <a:latin typeface="Garamond" panose="02020404030301010803" pitchFamily="18" charset="0"/>
              </a:rPr>
              <a:t>ou entidade </a:t>
            </a:r>
            <a:r>
              <a:rPr lang="pt-BR" dirty="0">
                <a:latin typeface="Garamond" panose="02020404030301010803" pitchFamily="18" charset="0"/>
              </a:rPr>
              <a:t>compradores.</a:t>
            </a: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Período de proposta é o tempo em que a oportunidade ficará aberta para </a:t>
            </a:r>
            <a:r>
              <a:rPr lang="pt-BR" dirty="0" smtClean="0">
                <a:latin typeface="Garamond" panose="02020404030301010803" pitchFamily="18" charset="0"/>
              </a:rPr>
              <a:t>o recebimento </a:t>
            </a:r>
            <a:r>
              <a:rPr lang="pt-BR" dirty="0">
                <a:latin typeface="Garamond" panose="02020404030301010803" pitchFamily="18" charset="0"/>
              </a:rPr>
              <a:t>de propostas. O órgão ou entidade pode definir a </a:t>
            </a:r>
            <a:r>
              <a:rPr lang="pt-BR" dirty="0" smtClean="0">
                <a:latin typeface="Garamond" panose="02020404030301010803" pitchFamily="18" charset="0"/>
              </a:rPr>
              <a:t>quantidade de </a:t>
            </a:r>
            <a:r>
              <a:rPr lang="pt-BR" dirty="0">
                <a:latin typeface="Garamond" panose="02020404030301010803" pitchFamily="18" charset="0"/>
              </a:rPr>
              <a:t>dias a depender da necessidade da contratação. Esse período </a:t>
            </a:r>
            <a:r>
              <a:rPr lang="pt-BR" b="1" dirty="0" smtClean="0">
                <a:latin typeface="Garamond" panose="02020404030301010803" pitchFamily="18" charset="0"/>
              </a:rPr>
              <a:t>não poderá </a:t>
            </a:r>
            <a:r>
              <a:rPr lang="pt-BR" b="1" dirty="0">
                <a:latin typeface="Garamond" panose="02020404030301010803" pitchFamily="18" charset="0"/>
              </a:rPr>
              <a:t>ser alterado </a:t>
            </a:r>
            <a:r>
              <a:rPr lang="pt-BR" dirty="0">
                <a:latin typeface="Garamond" panose="02020404030301010803" pitchFamily="18" charset="0"/>
              </a:rPr>
              <a:t>após a publicação da oportunidade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Após o preenchimento completo do Formulário de cadastro de oportunidades</a:t>
            </a:r>
            <a:r>
              <a:rPr lang="pt-BR" dirty="0" smtClean="0">
                <a:latin typeface="Garamond" panose="02020404030301010803" pitchFamily="18" charset="0"/>
              </a:rPr>
              <a:t>, clique </a:t>
            </a:r>
            <a:r>
              <a:rPr lang="pt-BR" dirty="0">
                <a:latin typeface="Garamond" panose="02020404030301010803" pitchFamily="18" charset="0"/>
              </a:rPr>
              <a:t>em “Salvar”, no canto inferior direito da tela</a:t>
            </a:r>
            <a:r>
              <a:rPr lang="pt-BR" dirty="0" smtClean="0">
                <a:latin typeface="Garamond" panose="02020404030301010803" pitchFamily="18" charset="0"/>
              </a:rPr>
              <a:t>. </a:t>
            </a:r>
            <a:r>
              <a:rPr lang="pt-BR" u="sng" dirty="0" smtClean="0">
                <a:latin typeface="Garamond" panose="02020404030301010803" pitchFamily="18" charset="0"/>
              </a:rPr>
              <a:t>A </a:t>
            </a:r>
            <a:r>
              <a:rPr lang="pt-BR" u="sng" dirty="0">
                <a:latin typeface="Garamond" panose="02020404030301010803" pitchFamily="18" charset="0"/>
              </a:rPr>
              <a:t>demanda será encaminhada para aprovação pela autoridade competente </a:t>
            </a:r>
            <a:r>
              <a:rPr lang="pt-BR" u="sng" dirty="0" smtClean="0">
                <a:latin typeface="Garamond" panose="02020404030301010803" pitchFamily="18" charset="0"/>
              </a:rPr>
              <a:t>do seu </a:t>
            </a:r>
            <a:r>
              <a:rPr lang="pt-BR" u="sng" dirty="0">
                <a:latin typeface="Garamond" panose="02020404030301010803" pitchFamily="18" charset="0"/>
              </a:rPr>
              <a:t>órgão ou entidade.</a:t>
            </a:r>
            <a:endParaRPr lang="pt-BR" u="sng" dirty="0" smtClean="0">
              <a:latin typeface="Garamond" panose="02020404030301010803" pitchFamily="18" charset="0"/>
            </a:endParaRPr>
          </a:p>
          <a:p>
            <a:pPr lvl="0"/>
            <a:endParaRPr lang="pt-BR" b="1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0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558601" cy="421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1600" b="1" dirty="0">
                <a:latin typeface="Garamond" panose="02020404030301010803" pitchFamily="18" charset="0"/>
              </a:rPr>
              <a:t>6 - Aprovação pela autoridade competente - </a:t>
            </a:r>
            <a:r>
              <a:rPr lang="pt-BR" sz="1600" dirty="0">
                <a:latin typeface="Garamond" panose="02020404030301010803" pitchFamily="18" charset="0"/>
              </a:rPr>
              <a:t>A </a:t>
            </a:r>
            <a:r>
              <a:rPr lang="pt-BR" sz="1600" dirty="0" smtClean="0">
                <a:latin typeface="Garamond" panose="02020404030301010803" pitchFamily="18" charset="0"/>
              </a:rPr>
              <a:t>autoridade competente </a:t>
            </a:r>
            <a:r>
              <a:rPr lang="pt-BR" sz="1600" dirty="0">
                <a:latin typeface="Garamond" panose="02020404030301010803" pitchFamily="18" charset="0"/>
              </a:rPr>
              <a:t>poderá aprovar ou rejeitar a demanda. No caso de rejeição, </a:t>
            </a:r>
            <a:r>
              <a:rPr lang="pt-BR" sz="1600" dirty="0" smtClean="0">
                <a:latin typeface="Garamond" panose="02020404030301010803" pitchFamily="18" charset="0"/>
              </a:rPr>
              <a:t>o agente </a:t>
            </a:r>
            <a:r>
              <a:rPr lang="pt-BR" sz="1600" dirty="0">
                <a:latin typeface="Garamond" panose="02020404030301010803" pitchFamily="18" charset="0"/>
              </a:rPr>
              <a:t>demandante será informado. Para aprová-la, clique em “Aprovar</a:t>
            </a: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demanda</a:t>
            </a:r>
            <a:r>
              <a:rPr lang="pt-BR" sz="1600" dirty="0" smtClean="0">
                <a:latin typeface="Garamond" panose="02020404030301010803" pitchFamily="18" charset="0"/>
              </a:rPr>
              <a:t>”.</a:t>
            </a: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r>
              <a:rPr lang="pt-BR" sz="1600" dirty="0">
                <a:latin typeface="Garamond" panose="02020404030301010803" pitchFamily="18" charset="0"/>
              </a:rPr>
              <a:t>Após a aprovação da demanda, aparecerá uma mensagem confirmando que </a:t>
            </a:r>
            <a:r>
              <a:rPr lang="pt-BR" sz="1600" dirty="0" smtClean="0">
                <a:latin typeface="Garamond" panose="02020404030301010803" pitchFamily="18" charset="0"/>
              </a:rPr>
              <a:t>ela foi </a:t>
            </a:r>
            <a:r>
              <a:rPr lang="pt-BR" sz="1600" dirty="0">
                <a:latin typeface="Garamond" panose="02020404030301010803" pitchFamily="18" charset="0"/>
              </a:rPr>
              <a:t>aprovada. Com isso, a oportunidade ficará visível no </a:t>
            </a:r>
            <a:r>
              <a:rPr lang="pt-BR" sz="1600" dirty="0" err="1"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latin typeface="Garamond" panose="02020404030301010803" pitchFamily="18" charset="0"/>
              </a:rPr>
              <a:t>.</a:t>
            </a:r>
            <a:endParaRPr lang="pt-BR" sz="1600" dirty="0" smtClean="0">
              <a:latin typeface="Garamond" panose="02020404030301010803" pitchFamily="18" charset="0"/>
            </a:endParaRPr>
          </a:p>
          <a:p>
            <a:endParaRPr lang="pt-BR" b="1" dirty="0" smtClean="0"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994" y="951227"/>
            <a:ext cx="5699511" cy="22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558601" cy="470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  <a:p>
            <a:r>
              <a:rPr lang="pt-BR" b="1" dirty="0">
                <a:latin typeface="Garamond" panose="02020404030301010803" pitchFamily="18" charset="0"/>
              </a:rPr>
              <a:t>OBSERVAÇÃO 1</a:t>
            </a:r>
          </a:p>
          <a:p>
            <a:r>
              <a:rPr lang="pt-BR" dirty="0">
                <a:latin typeface="Garamond" panose="02020404030301010803" pitchFamily="18" charset="0"/>
              </a:rPr>
              <a:t>Essa oportunidade gerará uma inexigibilidade, que será </a:t>
            </a:r>
            <a:r>
              <a:rPr lang="pt-BR" dirty="0" smtClean="0">
                <a:latin typeface="Garamond" panose="02020404030301010803" pitchFamily="18" charset="0"/>
              </a:rPr>
              <a:t>publicada automaticamente </a:t>
            </a:r>
            <a:r>
              <a:rPr lang="pt-BR" dirty="0">
                <a:latin typeface="Garamond" panose="02020404030301010803" pitchFamily="18" charset="0"/>
              </a:rPr>
              <a:t>no Portal Nacional de Contratações Públicas (PNCP) ao </a:t>
            </a:r>
            <a:r>
              <a:rPr lang="pt-BR" dirty="0" smtClean="0">
                <a:latin typeface="Garamond" panose="02020404030301010803" pitchFamily="18" charset="0"/>
              </a:rPr>
              <a:t>final do </a:t>
            </a:r>
            <a:r>
              <a:rPr lang="pt-BR" dirty="0">
                <a:latin typeface="Garamond" panose="02020404030301010803" pitchFamily="18" charset="0"/>
              </a:rPr>
              <a:t>processo, após selecionado um fornecedor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endParaRPr lang="pt-BR" b="1" dirty="0" smtClean="0">
              <a:latin typeface="Garamond" panose="02020404030301010803" pitchFamily="18" charset="0"/>
            </a:endParaRPr>
          </a:p>
          <a:p>
            <a:r>
              <a:rPr lang="pt-BR" b="1" dirty="0" smtClean="0">
                <a:latin typeface="Garamond" panose="02020404030301010803" pitchFamily="18" charset="0"/>
              </a:rPr>
              <a:t>OBSERVAÇÃO </a:t>
            </a:r>
            <a:r>
              <a:rPr lang="pt-BR" b="1" dirty="0">
                <a:latin typeface="Garamond" panose="02020404030301010803" pitchFamily="18" charset="0"/>
              </a:rPr>
              <a:t>2</a:t>
            </a:r>
          </a:p>
          <a:p>
            <a:r>
              <a:rPr lang="pt-BR" dirty="0">
                <a:latin typeface="Garamond" panose="02020404030301010803" pitchFamily="18" charset="0"/>
              </a:rPr>
              <a:t>O órgão ou entidade deverá observar os procedimentos legais da </a:t>
            </a:r>
            <a:r>
              <a:rPr lang="pt-BR" dirty="0" smtClean="0">
                <a:latin typeface="Garamond" panose="02020404030301010803" pitchFamily="18" charset="0"/>
              </a:rPr>
              <a:t>sua competência </a:t>
            </a:r>
            <a:r>
              <a:rPr lang="pt-BR" dirty="0">
                <a:latin typeface="Garamond" panose="02020404030301010803" pitchFamily="18" charset="0"/>
              </a:rPr>
              <a:t>quanto à </a:t>
            </a:r>
            <a:r>
              <a:rPr lang="pt-BR" b="1" u="sng" dirty="0">
                <a:latin typeface="Garamond" panose="02020404030301010803" pitchFamily="18" charset="0"/>
              </a:rPr>
              <a:t>reserva orçamentária </a:t>
            </a:r>
            <a:r>
              <a:rPr lang="pt-BR" dirty="0">
                <a:latin typeface="Garamond" panose="02020404030301010803" pitchFamily="18" charset="0"/>
              </a:rPr>
              <a:t>para a publicação da </a:t>
            </a:r>
            <a:r>
              <a:rPr lang="pt-BR" dirty="0" smtClean="0">
                <a:latin typeface="Garamond" panose="02020404030301010803" pitchFamily="18" charset="0"/>
              </a:rPr>
              <a:t>oportunidade</a:t>
            </a:r>
            <a:r>
              <a:rPr lang="pt-BR" dirty="0">
                <a:latin typeface="Garamond" panose="02020404030301010803" pitchFamily="18" charset="0"/>
              </a:rPr>
              <a:t>.</a:t>
            </a:r>
            <a:endParaRPr lang="pt-BR" b="1" dirty="0" smtClean="0">
              <a:latin typeface="Garamond" panose="02020404030301010803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5" y="178804"/>
            <a:ext cx="5318151" cy="27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558601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7 - Demanda publicada - </a:t>
            </a:r>
            <a:r>
              <a:rPr lang="pt-BR" sz="1600" dirty="0">
                <a:latin typeface="Garamond" panose="02020404030301010803" pitchFamily="18" charset="0"/>
              </a:rPr>
              <a:t>Após publicada a demanda, ela </a:t>
            </a:r>
            <a:r>
              <a:rPr lang="pt-BR" sz="1600" dirty="0" smtClean="0">
                <a:latin typeface="Garamond" panose="02020404030301010803" pitchFamily="18" charset="0"/>
              </a:rPr>
              <a:t>aparecerá como </a:t>
            </a:r>
            <a:r>
              <a:rPr lang="pt-BR" sz="1600" dirty="0">
                <a:latin typeface="Garamond" panose="02020404030301010803" pitchFamily="18" charset="0"/>
              </a:rPr>
              <a:t>“Oportunidade” para os fornecedores. O órgão ou entidade </a:t>
            </a:r>
            <a:r>
              <a:rPr lang="pt-BR" sz="1600" dirty="0" smtClean="0">
                <a:latin typeface="Garamond" panose="02020404030301010803" pitchFamily="18" charset="0"/>
              </a:rPr>
              <a:t>comprador poderá </a:t>
            </a:r>
            <a:r>
              <a:rPr lang="pt-BR" sz="1600" dirty="0">
                <a:latin typeface="Garamond" panose="02020404030301010803" pitchFamily="18" charset="0"/>
              </a:rPr>
              <a:t>vê-la ao clicar nas três linhas no canto superior esquerdo e, em seguida</a:t>
            </a:r>
            <a:r>
              <a:rPr lang="pt-BR" sz="1600" dirty="0" smtClean="0">
                <a:latin typeface="Garamond" panose="02020404030301010803" pitchFamily="18" charset="0"/>
              </a:rPr>
              <a:t>, clique </a:t>
            </a:r>
            <a:r>
              <a:rPr lang="pt-BR" sz="1600" dirty="0">
                <a:latin typeface="Garamond" panose="02020404030301010803" pitchFamily="18" charset="0"/>
              </a:rPr>
              <a:t>em “Oportunidades do órgão</a:t>
            </a:r>
            <a:r>
              <a:rPr lang="pt-BR" sz="1600" dirty="0" smtClean="0">
                <a:latin typeface="Garamond" panose="02020404030301010803" pitchFamily="18" charset="0"/>
              </a:rPr>
              <a:t>”</a:t>
            </a:r>
            <a:r>
              <a:rPr lang="pt-BR" sz="1600" b="1" dirty="0" smtClean="0">
                <a:latin typeface="Garamond" panose="02020404030301010803" pitchFamily="18" charset="0"/>
              </a:rPr>
              <a:t>.</a:t>
            </a:r>
          </a:p>
          <a:p>
            <a:endParaRPr lang="pt-BR" b="1" dirty="0" smtClean="0"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805" y="1430867"/>
            <a:ext cx="4573921" cy="27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8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91094" y="84249"/>
            <a:ext cx="8558601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OBSERVAÇÃO </a:t>
            </a:r>
            <a:r>
              <a:rPr lang="pt-BR" sz="1600" b="1" dirty="0">
                <a:latin typeface="Garamond" panose="02020404030301010803" pitchFamily="18" charset="0"/>
              </a:rPr>
              <a:t>1</a:t>
            </a: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O </a:t>
            </a:r>
            <a:r>
              <a:rPr lang="pt-BR" sz="1600" i="1" dirty="0">
                <a:latin typeface="Garamond" panose="02020404030301010803" pitchFamily="18" charset="0"/>
              </a:rPr>
              <a:t>status </a:t>
            </a:r>
            <a:r>
              <a:rPr lang="pt-BR" sz="1600" dirty="0">
                <a:latin typeface="Garamond" panose="02020404030301010803" pitchFamily="18" charset="0"/>
              </a:rPr>
              <a:t>de cada proposta fica indicado na parte de cima da caixinha com </a:t>
            </a:r>
            <a:r>
              <a:rPr lang="pt-BR" sz="1600" dirty="0" smtClean="0">
                <a:latin typeface="Garamond" panose="02020404030301010803" pitchFamily="18" charset="0"/>
              </a:rPr>
              <a:t>a descrição </a:t>
            </a:r>
            <a:r>
              <a:rPr lang="pt-BR" sz="1600" dirty="0">
                <a:latin typeface="Garamond" panose="02020404030301010803" pitchFamily="18" charset="0"/>
              </a:rPr>
              <a:t>da oportunidade, podendo ser:</a:t>
            </a: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Aguardando aprovação: </a:t>
            </a:r>
            <a:r>
              <a:rPr lang="pt-BR" sz="1600" dirty="0">
                <a:latin typeface="Garamond" panose="02020404030301010803" pitchFamily="18" charset="0"/>
              </a:rPr>
              <a:t>isso indica que a demanda está no ambiente </a:t>
            </a:r>
            <a:r>
              <a:rPr lang="pt-BR" sz="1600" dirty="0" smtClean="0">
                <a:latin typeface="Garamond" panose="02020404030301010803" pitchFamily="18" charset="0"/>
              </a:rPr>
              <a:t>do autorizador </a:t>
            </a:r>
            <a:r>
              <a:rPr lang="pt-BR" sz="1600" dirty="0">
                <a:latin typeface="Garamond" panose="02020404030301010803" pitchFamily="18" charset="0"/>
              </a:rPr>
              <a:t>para aprová-la.</a:t>
            </a: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Aprovada: </a:t>
            </a:r>
            <a:r>
              <a:rPr lang="pt-BR" sz="1600" dirty="0">
                <a:latin typeface="Garamond" panose="02020404030301010803" pitchFamily="18" charset="0"/>
              </a:rPr>
              <a:t>nesse caso, a oportunidade já está publicada e </a:t>
            </a:r>
            <a:r>
              <a:rPr lang="pt-BR" sz="1600" dirty="0" smtClean="0">
                <a:latin typeface="Garamond" panose="02020404030301010803" pitchFamily="18" charset="0"/>
              </a:rPr>
              <a:t>recebendo propostas</a:t>
            </a:r>
            <a:r>
              <a:rPr lang="pt-BR" sz="1600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Em processo de seleção: </a:t>
            </a:r>
            <a:r>
              <a:rPr lang="pt-BR" sz="1600" dirty="0">
                <a:latin typeface="Garamond" panose="02020404030301010803" pitchFamily="18" charset="0"/>
              </a:rPr>
              <a:t>com esse status, o período de envio de </a:t>
            </a:r>
            <a:r>
              <a:rPr lang="pt-BR" sz="1600" dirty="0" smtClean="0">
                <a:latin typeface="Garamond" panose="02020404030301010803" pitchFamily="18" charset="0"/>
              </a:rPr>
              <a:t>propostas terminou </a:t>
            </a:r>
            <a:r>
              <a:rPr lang="pt-BR" sz="1600" dirty="0">
                <a:latin typeface="Garamond" panose="02020404030301010803" pitchFamily="18" charset="0"/>
              </a:rPr>
              <a:t>e o órgão ou entidade está em processo de seleção do fornecedor.</a:t>
            </a: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Selecionada! Em execução: </a:t>
            </a:r>
            <a:r>
              <a:rPr lang="pt-BR" sz="1600" dirty="0">
                <a:latin typeface="Garamond" panose="02020404030301010803" pitchFamily="18" charset="0"/>
              </a:rPr>
              <a:t>nesse caso, a seleção já está finalizada e </a:t>
            </a:r>
            <a:r>
              <a:rPr lang="pt-BR" sz="1600" dirty="0" smtClean="0">
                <a:latin typeface="Garamond" panose="02020404030301010803" pitchFamily="18" charset="0"/>
              </a:rPr>
              <a:t>o órgão </a:t>
            </a:r>
            <a:r>
              <a:rPr lang="pt-BR" sz="1600" dirty="0">
                <a:latin typeface="Garamond" panose="02020404030301010803" pitchFamily="18" charset="0"/>
              </a:rPr>
              <a:t>pode iniciar o procedimento de contratação e execução.</a:t>
            </a: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Avaliação finalizada: </a:t>
            </a:r>
            <a:r>
              <a:rPr lang="pt-BR" sz="1600" dirty="0">
                <a:latin typeface="Garamond" panose="02020404030301010803" pitchFamily="18" charset="0"/>
              </a:rPr>
              <a:t>o serviço já foi realizado e o órgão já avaliou </a:t>
            </a:r>
            <a:r>
              <a:rPr lang="pt-BR" sz="1600" dirty="0" smtClean="0">
                <a:latin typeface="Garamond" panose="02020404030301010803" pitchFamily="18" charset="0"/>
              </a:rPr>
              <a:t>no sistema</a:t>
            </a:r>
            <a:r>
              <a:rPr lang="pt-BR" sz="1600" dirty="0">
                <a:latin typeface="Garamond" panose="02020404030301010803" pitchFamily="18" charset="0"/>
              </a:rPr>
              <a:t>.</a:t>
            </a:r>
            <a:endParaRPr lang="pt-BR" sz="1600" b="1" dirty="0" smtClean="0">
              <a:latin typeface="Garamond" panose="020204040303010108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017" y="2636324"/>
            <a:ext cx="5910518" cy="25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4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558601" cy="400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Passo 8 - Período de recebimento das propostas - </a:t>
            </a:r>
            <a:r>
              <a:rPr lang="pt-BR" sz="1600" dirty="0">
                <a:latin typeface="Garamond" panose="02020404030301010803" pitchFamily="18" charset="0"/>
              </a:rPr>
              <a:t>Durante o período </a:t>
            </a:r>
            <a:r>
              <a:rPr lang="pt-BR" sz="1600" dirty="0" smtClean="0">
                <a:latin typeface="Garamond" panose="02020404030301010803" pitchFamily="18" charset="0"/>
              </a:rPr>
              <a:t>de recebimento </a:t>
            </a:r>
            <a:r>
              <a:rPr lang="pt-BR" sz="1600" dirty="0">
                <a:latin typeface="Garamond" panose="02020404030301010803" pitchFamily="18" charset="0"/>
              </a:rPr>
              <a:t>das propostas, o órgão ou entidade comprador </a:t>
            </a:r>
            <a:r>
              <a:rPr lang="pt-BR" sz="1600" b="1" dirty="0">
                <a:latin typeface="Garamond" panose="02020404030301010803" pitchFamily="18" charset="0"/>
              </a:rPr>
              <a:t>não </a:t>
            </a:r>
            <a:r>
              <a:rPr lang="pt-BR" sz="1600" b="1" dirty="0" smtClean="0">
                <a:latin typeface="Garamond" panose="02020404030301010803" pitchFamily="18" charset="0"/>
              </a:rPr>
              <a:t>terá informação </a:t>
            </a:r>
            <a:r>
              <a:rPr lang="pt-BR" sz="1600" b="1" dirty="0">
                <a:latin typeface="Garamond" panose="02020404030301010803" pitchFamily="18" charset="0"/>
              </a:rPr>
              <a:t>a respeito dos fornecedores que estão apresentando propostas</a:t>
            </a:r>
            <a:r>
              <a:rPr lang="pt-BR" sz="1600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Contudo, é importante que o servidor acompanhe o processo periodicamente </a:t>
            </a:r>
            <a:r>
              <a:rPr lang="pt-BR" sz="1600" dirty="0" smtClean="0">
                <a:latin typeface="Garamond" panose="02020404030301010803" pitchFamily="18" charset="0"/>
              </a:rPr>
              <a:t>na plataforma</a:t>
            </a:r>
            <a:r>
              <a:rPr lang="pt-BR" sz="1600" dirty="0">
                <a:latin typeface="Garamond" panose="02020404030301010803" pitchFamily="18" charset="0"/>
              </a:rPr>
              <a:t>, para responder caso ocorram questionamentos por parte </a:t>
            </a:r>
            <a:r>
              <a:rPr lang="pt-BR" sz="1600" dirty="0" smtClean="0">
                <a:latin typeface="Garamond" panose="02020404030301010803" pitchFamily="18" charset="0"/>
              </a:rPr>
              <a:t>dos interessados</a:t>
            </a:r>
            <a:r>
              <a:rPr lang="pt-BR" sz="16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sz="16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600" dirty="0" smtClean="0">
                <a:latin typeface="Garamond" panose="02020404030301010803" pitchFamily="18" charset="0"/>
              </a:rPr>
              <a:t>Para </a:t>
            </a:r>
            <a:r>
              <a:rPr lang="pt-BR" sz="1600" dirty="0">
                <a:latin typeface="Garamond" panose="02020404030301010803" pitchFamily="18" charset="0"/>
              </a:rPr>
              <a:t>verificar se existem dúvidas referentes a uma oportunidade publicada </a:t>
            </a:r>
            <a:r>
              <a:rPr lang="pt-BR" sz="1600" dirty="0" smtClean="0">
                <a:latin typeface="Garamond" panose="02020404030301010803" pitchFamily="18" charset="0"/>
              </a:rPr>
              <a:t>pelo seu </a:t>
            </a:r>
            <a:r>
              <a:rPr lang="pt-BR" sz="1600" dirty="0">
                <a:latin typeface="Garamond" panose="02020404030301010803" pitchFamily="18" charset="0"/>
              </a:rPr>
              <a:t>órgão ou entidade, clique nas três listras localizadas no canto </a:t>
            </a:r>
            <a:r>
              <a:rPr lang="pt-BR" sz="1600" dirty="0" smtClean="0">
                <a:latin typeface="Garamond" panose="02020404030301010803" pitchFamily="18" charset="0"/>
              </a:rPr>
              <a:t>superior esquerdo</a:t>
            </a:r>
            <a:r>
              <a:rPr lang="pt-BR" sz="1600" dirty="0">
                <a:latin typeface="Garamond" panose="02020404030301010803" pitchFamily="18" charset="0"/>
              </a:rPr>
              <a:t>. Em seguida, clique em </a:t>
            </a:r>
            <a:r>
              <a:rPr lang="pt-BR" sz="1600" b="1" dirty="0">
                <a:latin typeface="Garamond" panose="02020404030301010803" pitchFamily="18" charset="0"/>
              </a:rPr>
              <a:t>“Oportunidades do órgão”</a:t>
            </a:r>
            <a:r>
              <a:rPr lang="pt-BR" sz="1600" dirty="0">
                <a:latin typeface="Garamond" panose="02020404030301010803" pitchFamily="18" charset="0"/>
              </a:rPr>
              <a:t> e depois localize </a:t>
            </a:r>
            <a:r>
              <a:rPr lang="pt-BR" sz="1600" dirty="0" smtClean="0">
                <a:latin typeface="Garamond" panose="02020404030301010803" pitchFamily="18" charset="0"/>
              </a:rPr>
              <a:t>a oportunidade </a:t>
            </a:r>
            <a:r>
              <a:rPr lang="pt-BR" sz="1600" dirty="0">
                <a:latin typeface="Garamond" panose="02020404030301010803" pitchFamily="18" charset="0"/>
              </a:rPr>
              <a:t>que deseja acompanhar.</a:t>
            </a:r>
          </a:p>
          <a:p>
            <a:pPr algn="just"/>
            <a:endParaRPr lang="pt-BR" sz="16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600" dirty="0" smtClean="0">
                <a:latin typeface="Garamond" panose="02020404030301010803" pitchFamily="18" charset="0"/>
              </a:rPr>
              <a:t>Encontrada </a:t>
            </a:r>
            <a:r>
              <a:rPr lang="pt-BR" sz="1600" dirty="0">
                <a:latin typeface="Garamond" panose="02020404030301010803" pitchFamily="18" charset="0"/>
              </a:rPr>
              <a:t>a oportunidade, clique em “Ver mais”. Se houver questionamento(s</a:t>
            </a:r>
            <a:r>
              <a:rPr lang="pt-BR" sz="1600" dirty="0" smtClean="0">
                <a:latin typeface="Garamond" panose="02020404030301010803" pitchFamily="18" charset="0"/>
              </a:rPr>
              <a:t>), ele(s</a:t>
            </a:r>
            <a:r>
              <a:rPr lang="pt-BR" sz="1600" dirty="0">
                <a:latin typeface="Garamond" panose="02020404030301010803" pitchFamily="18" charset="0"/>
              </a:rPr>
              <a:t>) aparecerá(</a:t>
            </a:r>
            <a:r>
              <a:rPr lang="pt-BR" sz="1600" dirty="0" err="1">
                <a:latin typeface="Garamond" panose="02020404030301010803" pitchFamily="18" charset="0"/>
              </a:rPr>
              <a:t>ão</a:t>
            </a:r>
            <a:r>
              <a:rPr lang="pt-BR" sz="1600" dirty="0">
                <a:latin typeface="Garamond" panose="02020404030301010803" pitchFamily="18" charset="0"/>
              </a:rPr>
              <a:t>) em </a:t>
            </a:r>
            <a:r>
              <a:rPr lang="pt-BR" sz="1600" b="1" dirty="0">
                <a:latin typeface="Garamond" panose="02020404030301010803" pitchFamily="18" charset="0"/>
              </a:rPr>
              <a:t>“Dúvidas de profissionais</a:t>
            </a:r>
            <a:r>
              <a:rPr lang="pt-BR" sz="1600" b="1" i="1" dirty="0">
                <a:latin typeface="Garamond" panose="02020404030301010803" pitchFamily="18" charset="0"/>
              </a:rPr>
              <a:t>”</a:t>
            </a:r>
            <a:r>
              <a:rPr lang="pt-BR" sz="1600" b="1" dirty="0">
                <a:latin typeface="Garamond" panose="02020404030301010803" pitchFamily="18" charset="0"/>
              </a:rPr>
              <a:t>. </a:t>
            </a:r>
            <a:r>
              <a:rPr lang="pt-BR" sz="1600" dirty="0">
                <a:latin typeface="Garamond" panose="02020404030301010803" pitchFamily="18" charset="0"/>
              </a:rPr>
              <a:t>Para respondê-la(s), clique </a:t>
            </a:r>
            <a:r>
              <a:rPr lang="pt-BR" sz="1600" dirty="0" smtClean="0">
                <a:latin typeface="Garamond" panose="02020404030301010803" pitchFamily="18" charset="0"/>
              </a:rPr>
              <a:t>em “</a:t>
            </a:r>
            <a:r>
              <a:rPr lang="pt-BR" sz="1600" dirty="0">
                <a:latin typeface="Garamond" panose="02020404030301010803" pitchFamily="18" charset="0"/>
              </a:rPr>
              <a:t>Responder</a:t>
            </a:r>
            <a:r>
              <a:rPr lang="pt-BR" sz="1600" dirty="0" smtClean="0">
                <a:latin typeface="Garamond" panose="02020404030301010803" pitchFamily="18" charset="0"/>
              </a:rPr>
              <a:t>”.</a:t>
            </a:r>
          </a:p>
          <a:p>
            <a:pPr algn="just"/>
            <a:endParaRPr lang="pt-BR" b="1" dirty="0">
              <a:latin typeface="Garamond" panose="02020404030301010803" pitchFamily="18" charset="0"/>
            </a:endParaRP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35" y="3273128"/>
            <a:ext cx="4004732" cy="18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7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558601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600" b="1" dirty="0">
                <a:latin typeface="Garamond" panose="02020404030301010803" pitchFamily="18" charset="0"/>
              </a:rPr>
              <a:t>ATENÇÃO!</a:t>
            </a: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As perguntas e as respostas não ficam públicas até que o órgão ou </a:t>
            </a:r>
            <a:r>
              <a:rPr lang="pt-BR" sz="1600" dirty="0" smtClean="0">
                <a:latin typeface="Garamond" panose="02020404030301010803" pitchFamily="18" charset="0"/>
              </a:rPr>
              <a:t>entidade comprador </a:t>
            </a:r>
            <a:r>
              <a:rPr lang="pt-BR" sz="1600" dirty="0">
                <a:latin typeface="Garamond" panose="02020404030301010803" pitchFamily="18" charset="0"/>
              </a:rPr>
              <a:t>as responda e autorize a publicação.</a:t>
            </a:r>
            <a:endParaRPr lang="pt-BR" sz="1600" b="1" dirty="0" smtClean="0">
              <a:latin typeface="Garamond" panose="02020404030301010803" pitchFamily="18" charset="0"/>
            </a:endParaRP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570" y="1526068"/>
            <a:ext cx="5078963" cy="23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0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73675" y="374742"/>
            <a:ext cx="665319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CREDENCIAMENTO DE MEI PELA PLATAFORMA CONTRATA+BRASIL</a:t>
            </a:r>
            <a:endParaRPr sz="28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43008" y="1327508"/>
            <a:ext cx="6314525" cy="34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r>
              <a:rPr lang="pt-BR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Acesso </a:t>
            </a: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 uso da plataforma:</a:t>
            </a:r>
          </a:p>
          <a:p>
            <a:pPr lvl="0"/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a) Cadastro e habilitação de órgãos públicos e </a:t>
            </a:r>
            <a:r>
              <a:rPr lang="pt-BR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fornecedores;</a:t>
            </a:r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b) Consulta e participação em processos de </a:t>
            </a:r>
            <a:r>
              <a:rPr lang="pt-BR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contratação;</a:t>
            </a:r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c) Publicação de editais e envio de </a:t>
            </a:r>
            <a:r>
              <a:rPr lang="pt-BR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propostas.</a:t>
            </a:r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16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2 - </a:t>
            </a: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Normas e procedimentos da IN 52/2025:</a:t>
            </a:r>
          </a:p>
          <a:p>
            <a:pPr lvl="0"/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a) Novidades nos processos de cotação e </a:t>
            </a:r>
            <a:r>
              <a:rPr lang="pt-BR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contratação;</a:t>
            </a:r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b) Critérios de </a:t>
            </a:r>
            <a:r>
              <a:rPr lang="pt-BR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seleção </a:t>
            </a:r>
            <a:r>
              <a:rPr lang="pt-B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 habilitação de </a:t>
            </a:r>
            <a:r>
              <a:rPr lang="pt-BR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fornecedores;</a:t>
            </a:r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pt-BR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c) Transparência e controle social nas contratações </a:t>
            </a:r>
            <a:r>
              <a:rPr lang="pt-BR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públicas. 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177601" cy="495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2 - NORMAS E PROCEDIMENTOS DA IN 52/2025:</a:t>
            </a:r>
          </a:p>
          <a:p>
            <a:pPr marL="342900" lvl="0" indent="-342900">
              <a:spcBef>
                <a:spcPts val="1100"/>
              </a:spcBef>
              <a:buAutoNum type="alphaLcParenR"/>
            </a:pP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Novidades 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nos processos de cotação e contratação</a:t>
            </a: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</a:t>
            </a:r>
          </a:p>
          <a:p>
            <a:pPr lvl="0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Instrução Normativa SEGES/MGI nº 52/2025 regulamenta o </a:t>
            </a:r>
            <a:r>
              <a:rPr lang="pt-BR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uma plataforma de comércio eletrônico para contratações públicas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 </a:t>
            </a:r>
            <a:r>
              <a:rPr lang="pt-BR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estimativa de preços 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poderá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ser realizada concomitantemente à seleção da 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proposta economicamente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mais vantajosa. Tal </a:t>
            </a:r>
            <a:r>
              <a:rPr lang="pt-BR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opção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demonstra-se importante e acertada,  de modo a prestigiar o princípio da celeridade e conferir sustentabilidade econômica ao diminuir o custo processual do procedimento de dispensa de licitação.</a:t>
            </a:r>
          </a:p>
          <a:p>
            <a:pPr lvl="0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Cria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uma plataforma de negócios públicos, Otimiza processos e contratações, Facilita o acesso a informações sobre as contratações governamentais, Promove maior eficiência e transparência. </a:t>
            </a:r>
            <a:endParaRPr lang="pt-BR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é gratuita e conecta compradores públicos da União, estados e municípios a prestadores de serviços. </a:t>
            </a:r>
          </a:p>
          <a:p>
            <a:pPr lvl="0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O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modelo de contratação digital visa aumentar a transparência e eficiência no uso de recursos públicos. </a:t>
            </a:r>
          </a:p>
          <a:p>
            <a:pPr lvl="0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permite que os órgãos públicos publiquem necessidades de serviços pontuais, preenchendo um formulário simples. </a:t>
            </a:r>
          </a:p>
          <a:p>
            <a:pPr lvl="0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Os </a:t>
            </a:r>
            <a:r>
              <a:rPr lang="pt-BR" dirty="0" err="1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que prestam o serviço recebem notificação pelo WhatsApp e apresentam sua proposta na plataforma. </a:t>
            </a:r>
          </a:p>
          <a:p>
            <a:pPr lvl="0" algn="just"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- Ao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final do prazo, um fornecedor é selecionado. </a:t>
            </a:r>
            <a:endParaRPr lang="pt-BR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0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778734" cy="448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b) Critérios de </a:t>
            </a:r>
            <a:r>
              <a:rPr lang="pt-BR" sz="20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seleção </a:t>
            </a: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 habilitação de fornecedores</a:t>
            </a:r>
            <a:r>
              <a:rPr lang="pt-BR" sz="20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</a:t>
            </a:r>
          </a:p>
          <a:p>
            <a:pPr lvl="0">
              <a:spcBef>
                <a:spcPts val="1100"/>
              </a:spcBef>
            </a:pPr>
            <a:endParaRPr lang="pt-BR" sz="3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 fontAlgn="ctr"/>
            <a:r>
              <a:rPr lang="pt-B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Critérios de </a:t>
            </a:r>
            <a:r>
              <a:rPr lang="pt-BR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seleção</a:t>
            </a:r>
          </a:p>
          <a:p>
            <a:pPr algn="just" fontAlgn="ctr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Art. 16. Após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verificada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 </a:t>
            </a:r>
            <a:r>
              <a:rPr lang="pt-BR" sz="16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existência de reserva orçamentária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para a contratação, o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órgão comprador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publicará a demanda no </a:t>
            </a:r>
            <a:r>
              <a:rPr lang="pt-BR" sz="1600" dirty="0" err="1">
                <a:solidFill>
                  <a:schemeClr val="tx1"/>
                </a:solidFill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, dando início ao </a:t>
            </a:r>
            <a:r>
              <a:rPr lang="pt-BR" sz="16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procedimento de seleção </a:t>
            </a:r>
            <a:r>
              <a:rPr lang="pt-BR" sz="1600" b="1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fornecedores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algn="just" fontAlgn="ctr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Art. 17. O procedimento de seleção pode ocorrer em </a:t>
            </a:r>
            <a:r>
              <a:rPr lang="pt-BR" sz="16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duas formas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, a depender do edital:</a:t>
            </a:r>
          </a:p>
          <a:p>
            <a:pPr algn="just" fontAlgn="ctr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I - proposta dos fornecedores a partir da publicação da demanda; e</a:t>
            </a:r>
          </a:p>
          <a:p>
            <a:pPr algn="just" fontAlgn="ctr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II - listagem de fornecedores conforme critérios da demanda.</a:t>
            </a:r>
          </a:p>
          <a:p>
            <a:pPr algn="just" fontAlgn="ctr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Art. 18. No caso do procedimento de seleção baseado na </a:t>
            </a:r>
            <a:r>
              <a:rPr lang="pt-BR" sz="1600" u="sng" dirty="0">
                <a:solidFill>
                  <a:schemeClr val="tx1"/>
                </a:solidFill>
                <a:latin typeface="Garamond" panose="02020404030301010803" pitchFamily="18" charset="0"/>
              </a:rPr>
              <a:t>proposta dos fornecedores a partir </a:t>
            </a:r>
            <a:r>
              <a:rPr lang="pt-BR" sz="160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da publicação </a:t>
            </a:r>
            <a:r>
              <a:rPr lang="pt-BR" sz="1600" u="sng" dirty="0">
                <a:solidFill>
                  <a:schemeClr val="tx1"/>
                </a:solidFill>
                <a:latin typeface="Garamond" panose="02020404030301010803" pitchFamily="18" charset="0"/>
              </a:rPr>
              <a:t>da demanda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, as ME e EPP e equiparados sediados locais ou regionalmente terão prioridade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contratação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quando os valores propostos estejam situados em valor até 10% (dez por cento) superior ao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propostas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não locais ou regionais, nos termos do § 3º do art. 48 da Lei Complementar nº 123, de 14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dezembro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de 2006.</a:t>
            </a:r>
          </a:p>
          <a:p>
            <a:pPr algn="just" fontAlgn="ctr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Art. 19. No caso do procedimento de seleção baseado em </a:t>
            </a:r>
            <a:r>
              <a:rPr lang="pt-BR" sz="1600" u="sng" dirty="0">
                <a:solidFill>
                  <a:schemeClr val="tx1"/>
                </a:solidFill>
                <a:latin typeface="Garamond" panose="02020404030301010803" pitchFamily="18" charset="0"/>
              </a:rPr>
              <a:t>listagem de fornecedores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, o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órgão comprador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terá acesso à lista de fornecedores que atendem aos critérios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fixados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no edital para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 distribuição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da demanda ou para a ordem de contratação dos inscritos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pt-BR" sz="180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fontAlgn="base"/>
            <a:endParaRPr lang="pt-BR" b="1" dirty="0" smtClean="0"/>
          </a:p>
        </p:txBody>
      </p:sp>
      <p:sp>
        <p:nvSpPr>
          <p:cNvPr id="2" name="Seta para a Direita 1"/>
          <p:cNvSpPr/>
          <p:nvPr/>
        </p:nvSpPr>
        <p:spPr>
          <a:xfrm>
            <a:off x="6807200" y="4301067"/>
            <a:ext cx="609600" cy="3302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706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778734" cy="493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endParaRPr lang="pt-BR" sz="3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 fontAlgn="ctr"/>
            <a:r>
              <a:rPr lang="pt-B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 </a:t>
            </a:r>
          </a:p>
          <a:p>
            <a:pPr algn="just" fontAlgn="ctr"/>
            <a:endParaRPr lang="pt-BR" sz="16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 fontAlgn="ctr"/>
            <a:r>
              <a:rPr lang="pt-B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 de habilitação</a:t>
            </a:r>
            <a:r>
              <a:rPr lang="pt-BR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 </a:t>
            </a:r>
          </a:p>
          <a:p>
            <a:pPr algn="just" fontAlgn="ctr"/>
            <a:endParaRPr lang="pt-BR" sz="16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Art. 21.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Definida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 proposta vencedora, o comprador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verificará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as condições de participação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 fornecedor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e habilitação exigidas para formalização da contratação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§ 1º A habilitação será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verificada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por meio do Sistema de Cadastramento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Unificado de Fornecedores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(SICAF) em relação aos documentos abrangidos pelo referido Sistema.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§ 2º Os documentos exigidos para habilitação que não estejam contemplados no SICAF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serão enviados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na forma prevista no edital e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verificados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pelo órgão comprador.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§ 3º Ao órgão comprador não é permitida a solicitação de documentos adicionais aos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exigidos no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edital para aquele objeto.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§ 4º Os documentos apresentados pelos fornecedores interessados serão avaliados pelo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órgão comprador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, no prazo de até cinco (5) dias úteis.</a:t>
            </a:r>
          </a:p>
          <a:p>
            <a:pPr lvl="0" algn="just">
              <a:spcBef>
                <a:spcPts val="1100"/>
              </a:spcBef>
            </a:pPr>
            <a:endParaRPr lang="pt-BR" sz="1800" b="1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18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fontAlgn="base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4267907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956524" cy="440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c) Transparência e controle social nas contratações públicas</a:t>
            </a:r>
            <a:r>
              <a:rPr lang="pt-BR" sz="20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fontAlgn="ctr">
              <a:buFont typeface="Arial" panose="020B0604020202020204" pitchFamily="34" charset="0"/>
              <a:buChar char="•"/>
            </a:pPr>
            <a:endParaRPr lang="pt-BR" b="1" dirty="0" smtClean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 transparência e o acesso à informação são fundamentais para o controle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social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Lei 14.133/2021 trouxe </a:t>
            </a:r>
            <a:r>
              <a:rPr lang="pt-BR" sz="16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inovações tecnológicas e normativas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para aumentar a transparência e o controle social nas contratações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públicas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efetividade da lei depende da </a:t>
            </a:r>
            <a:r>
              <a:rPr lang="pt-BR" sz="1600" u="sng" dirty="0">
                <a:solidFill>
                  <a:schemeClr val="tx1"/>
                </a:solidFill>
                <a:latin typeface="Garamond" panose="02020404030301010803" pitchFamily="18" charset="0"/>
              </a:rPr>
              <a:t>implementação das medidas e da participação da sociedade </a:t>
            </a:r>
            <a:r>
              <a:rPr lang="pt-BR" sz="1600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civil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endParaRPr lang="pt-BR" sz="16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O </a:t>
            </a:r>
            <a:r>
              <a:rPr lang="pt-BR" sz="1600" u="sng" dirty="0">
                <a:solidFill>
                  <a:schemeClr val="tx1"/>
                </a:solidFill>
                <a:latin typeface="Garamond" panose="02020404030301010803" pitchFamily="18" charset="0"/>
              </a:rPr>
              <a:t>Portal da Transparência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permite acompanhar o uso dos recursos públicos. </a:t>
            </a:r>
            <a:endParaRPr lang="pt-BR" sz="16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Como atuar no controle </a:t>
            </a:r>
            <a:r>
              <a:rPr lang="pt-BR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social</a:t>
            </a:r>
          </a:p>
          <a:p>
            <a:pPr algn="just"/>
            <a:endParaRPr lang="pt-BR" sz="16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Denunciar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possíveis irregularidades aos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órgãos de controle competentes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Participar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das discussões sobre políticas </a:t>
            </a: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públicas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Fiscalizar </a:t>
            </a:r>
            <a:r>
              <a:rPr lang="pt-BR" sz="1600" dirty="0">
                <a:solidFill>
                  <a:schemeClr val="tx1"/>
                </a:solidFill>
                <a:latin typeface="Garamond" panose="02020404030301010803" pitchFamily="18" charset="0"/>
              </a:rPr>
              <a:t>as ações do Estado e a aplicação dos recursos públicos.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1D35"/>
              </a:solidFill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18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fontAlgn="base"/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360302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5947" y="238899"/>
            <a:ext cx="850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 smtClean="0">
              <a:latin typeface="Garamond" panose="02020404030301010803" pitchFamily="18" charset="0"/>
            </a:endParaRPr>
          </a:p>
          <a:p>
            <a:pPr marL="171450" indent="-171450">
              <a:buFontTx/>
              <a:buChar char="-"/>
            </a:pPr>
            <a:endParaRPr lang="pt-BR" sz="1200" b="1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02377" y="1072473"/>
            <a:ext cx="5255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Obrigado a </a:t>
            </a:r>
            <a:r>
              <a:rPr lang="pt-BR" sz="2000" b="1" dirty="0" smtClean="0"/>
              <a:t>todos pela atenção e participação!</a:t>
            </a:r>
            <a:endParaRPr lang="pt-BR" sz="2000" b="1" dirty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Até </a:t>
            </a:r>
            <a:r>
              <a:rPr lang="pt-BR" sz="2000" b="1" dirty="0"/>
              <a:t>breve.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Vicente Natalino Silva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Siga - @</a:t>
            </a:r>
            <a:r>
              <a:rPr lang="pt-BR" sz="2000" b="1" dirty="0" err="1" smtClean="0"/>
              <a:t>licitecomintegridade</a:t>
            </a:r>
            <a:endParaRPr lang="pt-BR" sz="2000" b="1" dirty="0"/>
          </a:p>
          <a:p>
            <a:pPr algn="ctr"/>
            <a:r>
              <a:rPr lang="pt-BR" sz="2000" b="1" dirty="0" smtClean="0"/>
              <a:t>@</a:t>
            </a:r>
            <a:r>
              <a:rPr lang="pt-BR" sz="2000" b="1" dirty="0" err="1" smtClean="0"/>
              <a:t>unyflex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846" y="3265714"/>
            <a:ext cx="359813" cy="3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" y="55166"/>
            <a:ext cx="3055258" cy="15395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885" y="1578504"/>
            <a:ext cx="2556573" cy="20949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884" y="55166"/>
            <a:ext cx="2556573" cy="15233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08" y="1688835"/>
            <a:ext cx="3066341" cy="17224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406" y="0"/>
            <a:ext cx="3064935" cy="16888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384" y="1688835"/>
            <a:ext cx="2857500" cy="1600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0511" y="3289035"/>
            <a:ext cx="2283355" cy="151946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1884" y="3673420"/>
            <a:ext cx="2751500" cy="11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871867" cy="432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1 - ACESSO E USO DA PLATAFORMA:</a:t>
            </a:r>
          </a:p>
          <a:p>
            <a:pPr lvl="0">
              <a:spcBef>
                <a:spcPts val="1100"/>
              </a:spcBef>
            </a:pP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a) Cadastro e habilitação de </a:t>
            </a: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Órgãos 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</a:t>
            </a: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úblicos</a:t>
            </a:r>
            <a:endParaRPr lang="pt-BR" sz="18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r>
              <a:rPr lang="pt-BR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✔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Verifique se seu órgão já aderiu ao </a:t>
            </a:r>
            <a:r>
              <a:rPr lang="pt-BR" sz="1600" b="1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Siasg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(Sistema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Integrado de Administração de Serviços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Gerais) –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Todos os órgãos e entidades públicas podem se inscrever e utilizar a plataforma. </a:t>
            </a:r>
          </a:p>
          <a:p>
            <a:pPr lvl="0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✔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Publique uma oportunidade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– Informe o serviço que precisa e o prazo para recebimento das propostas.</a:t>
            </a:r>
          </a:p>
          <a:p>
            <a:pPr lvl="0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✔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Receba propostas de fornecedores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– Microempreendedores individuais (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MEIs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),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interessados enviarão seus preços.</a:t>
            </a:r>
          </a:p>
          <a:p>
            <a:pPr lvl="0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✔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Acompanhe as mensagens dos fornecedores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– Eles podem enviar perguntas pela plataforma, e é importante acompanhar e responder para garantir a melhor negociação.</a:t>
            </a:r>
          </a:p>
          <a:p>
            <a:pPr lvl="0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✔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Escolha a melhor proposta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– No fim do período de publicação, avalie e selecione o fornecedor mais adequado.</a:t>
            </a:r>
          </a:p>
          <a:p>
            <a:pPr lvl="0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✔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Contrate diretamente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– Feche a contratação e acompanhe o andamento pela plataforma.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744867" cy="4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spcBef>
                <a:spcPts val="1100"/>
              </a:spcBef>
            </a:pP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a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 Cadastro e habilitação de F</a:t>
            </a:r>
            <a:r>
              <a:rPr lang="pt-BR" sz="18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ornecedores</a:t>
            </a:r>
            <a:r>
              <a:rPr lang="pt-BR" sz="18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</a:t>
            </a:r>
          </a:p>
          <a:p>
            <a:pPr algn="just" fontAlgn="base"/>
            <a:endParaRPr lang="pt-BR" b="1" dirty="0" smtClean="0"/>
          </a:p>
          <a:p>
            <a:pPr algn="just" fontAlgn="base"/>
            <a:r>
              <a:rPr lang="pt-BR" sz="1600" b="1" dirty="0" smtClean="0">
                <a:latin typeface="Garamond" panose="02020404030301010803" pitchFamily="18" charset="0"/>
              </a:rPr>
              <a:t>✔ </a:t>
            </a:r>
            <a:r>
              <a:rPr lang="pt-BR" sz="1600" b="1" dirty="0">
                <a:latin typeface="Garamond" panose="02020404030301010803" pitchFamily="18" charset="0"/>
              </a:rPr>
              <a:t>Acesse com sua conta gov.br</a:t>
            </a:r>
            <a:r>
              <a:rPr lang="pt-BR" sz="1600" dirty="0">
                <a:latin typeface="Garamond" panose="02020404030301010803" pitchFamily="18" charset="0"/>
              </a:rPr>
              <a:t> – Para usar a plataforma, </a:t>
            </a:r>
            <a:r>
              <a:rPr lang="pt-BR" sz="1600" dirty="0" smtClean="0">
                <a:latin typeface="Garamond" panose="02020404030301010803" pitchFamily="18" charset="0"/>
              </a:rPr>
              <a:t>o fornecedor </a:t>
            </a:r>
            <a:r>
              <a:rPr lang="pt-BR" sz="1600" dirty="0">
                <a:latin typeface="Garamond" panose="02020404030301010803" pitchFamily="18" charset="0"/>
              </a:rPr>
              <a:t>precisa entrar com sua conta gov.br. </a:t>
            </a:r>
            <a:endParaRPr lang="pt-BR" sz="1600" dirty="0" smtClean="0">
              <a:latin typeface="Garamond" panose="02020404030301010803" pitchFamily="18" charset="0"/>
            </a:endParaRPr>
          </a:p>
          <a:p>
            <a:pPr algn="just" fontAlgn="base"/>
            <a:r>
              <a:rPr lang="pt-BR" sz="1600" b="1" dirty="0" smtClean="0">
                <a:latin typeface="Garamond" panose="02020404030301010803" pitchFamily="18" charset="0"/>
              </a:rPr>
              <a:t>✔ </a:t>
            </a:r>
            <a:r>
              <a:rPr lang="pt-BR" sz="1600" b="1" dirty="0">
                <a:latin typeface="Garamond" panose="02020404030301010803" pitchFamily="18" charset="0"/>
              </a:rPr>
              <a:t>Complete seu cadastro</a:t>
            </a:r>
            <a:r>
              <a:rPr lang="pt-BR" sz="1600" dirty="0">
                <a:latin typeface="Garamond" panose="02020404030301010803" pitchFamily="18" charset="0"/>
              </a:rPr>
              <a:t> – Informe seus dados pessoais e os serviços que você pode oferecer para receber oportunidades.</a:t>
            </a:r>
          </a:p>
          <a:p>
            <a:pPr algn="just" fontAlgn="base"/>
            <a:r>
              <a:rPr lang="pt-BR" sz="1600" b="1" dirty="0">
                <a:latin typeface="Garamond" panose="02020404030301010803" pitchFamily="18" charset="0"/>
              </a:rPr>
              <a:t>✔ Acesse as oportunidades</a:t>
            </a:r>
            <a:r>
              <a:rPr lang="pt-BR" sz="1600" dirty="0">
                <a:latin typeface="Garamond" panose="02020404030301010803" pitchFamily="18" charset="0"/>
              </a:rPr>
              <a:t> – Veja as publicações feitas pelos órgãos públicos. Se tiver dúvidas, você pode fazer perguntas ao órgão público.</a:t>
            </a:r>
          </a:p>
          <a:p>
            <a:pPr algn="just" fontAlgn="base"/>
            <a:r>
              <a:rPr lang="pt-BR" sz="1600" b="1" dirty="0">
                <a:latin typeface="Garamond" panose="02020404030301010803" pitchFamily="18" charset="0"/>
              </a:rPr>
              <a:t>✔ Envie sua proposta</a:t>
            </a:r>
            <a:r>
              <a:rPr lang="pt-BR" sz="1600" dirty="0">
                <a:latin typeface="Garamond" panose="02020404030301010803" pitchFamily="18" charset="0"/>
              </a:rPr>
              <a:t> – Escolha um serviço e informe o valor que cobra pelo trabalho. Enquanto a oportunidade estiver aberta, você pode ajustar sua proposta.</a:t>
            </a:r>
          </a:p>
          <a:p>
            <a:pPr algn="just" fontAlgn="base"/>
            <a:r>
              <a:rPr lang="pt-BR" sz="1600" b="1" dirty="0">
                <a:latin typeface="Garamond" panose="02020404030301010803" pitchFamily="18" charset="0"/>
              </a:rPr>
              <a:t>✔ Acompanhe o resultado</a:t>
            </a:r>
            <a:r>
              <a:rPr lang="pt-BR" sz="1600" dirty="0">
                <a:latin typeface="Garamond" panose="02020404030301010803" pitchFamily="18" charset="0"/>
              </a:rPr>
              <a:t> – Quando o período de propostas terminar, o órgão público escolherá a melhor opção entre todas as propostas que recebeu</a:t>
            </a:r>
            <a:r>
              <a:rPr lang="pt-BR" sz="1600" dirty="0" smtClean="0">
                <a:latin typeface="Garamond" panose="02020404030301010803" pitchFamily="18" charset="0"/>
              </a:rPr>
              <a:t>.</a:t>
            </a:r>
          </a:p>
          <a:p>
            <a:pPr algn="just" fontAlgn="base"/>
            <a:endParaRPr lang="pt-BR" sz="1600" dirty="0">
              <a:latin typeface="Garamond" panose="02020404030301010803" pitchFamily="18" charset="0"/>
            </a:endParaRPr>
          </a:p>
          <a:p>
            <a:pPr algn="just" fontAlgn="base"/>
            <a:r>
              <a:rPr lang="pt-BR" sz="1600" dirty="0">
                <a:latin typeface="Garamond" panose="02020404030301010803" pitchFamily="18" charset="0"/>
              </a:rPr>
              <a:t>💡 </a:t>
            </a:r>
            <a:r>
              <a:rPr lang="pt-BR" sz="1600" b="1" dirty="0">
                <a:latin typeface="Garamond" panose="02020404030301010803" pitchFamily="18" charset="0"/>
              </a:rPr>
              <a:t>Fique atento às notificações!</a:t>
            </a:r>
            <a:r>
              <a:rPr lang="pt-BR" sz="1600" dirty="0">
                <a:latin typeface="Garamond" panose="02020404030301010803" pitchFamily="18" charset="0"/>
              </a:rPr>
              <a:t> Sempre que uma nova oportunidade na sua região surgir para os serviços que você oferece, você receberá um alerta no seu </a:t>
            </a:r>
            <a:r>
              <a:rPr lang="pt-BR" sz="1600" b="1" dirty="0">
                <a:latin typeface="Garamond" panose="02020404030301010803" pitchFamily="18" charset="0"/>
              </a:rPr>
              <a:t>WhatsApp</a:t>
            </a:r>
            <a:r>
              <a:rPr lang="pt-BR" sz="1600" dirty="0">
                <a:latin typeface="Garamond" panose="02020404030301010803" pitchFamily="18" charset="0"/>
              </a:rPr>
              <a:t>, garantindo que não perca nenhuma chance de trabalho.</a:t>
            </a:r>
          </a:p>
        </p:txBody>
      </p:sp>
    </p:spTree>
    <p:extLst>
      <p:ext uri="{BB962C8B-B14F-4D97-AF65-F5344CB8AC3E}">
        <p14:creationId xmlns:p14="http://schemas.microsoft.com/office/powerpoint/2010/main" val="184451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956524" cy="292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b</a:t>
            </a:r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) Consulta e participação em processos de contratação</a:t>
            </a:r>
            <a:r>
              <a:rPr lang="pt-BR" sz="20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;</a:t>
            </a:r>
          </a:p>
          <a:p>
            <a:pPr lvl="0" algn="just">
              <a:spcBef>
                <a:spcPts val="1100"/>
              </a:spcBef>
            </a:pP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 Fornecedor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pode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conhecer as oportunidades disponíveis no </a:t>
            </a:r>
            <a:r>
              <a:rPr lang="pt-BR" sz="1600" dirty="0" err="1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Contrata+Brasil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sem precisar se inscrever na </a:t>
            </a:r>
            <a:r>
              <a:rPr lang="pt-BR" sz="1600" b="1" u="sng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mas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, para poder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fazer propostas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nas oportunidades disponíveis, é preciso </a:t>
            </a:r>
            <a:r>
              <a:rPr lang="pt-BR" sz="1600" b="1" u="sng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se inscrever na plataforma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spcBef>
                <a:spcPts val="1100"/>
              </a:spcBef>
            </a:pP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1 -</a:t>
            </a:r>
            <a:r>
              <a:rPr lang="pt-BR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</a:t>
            </a:r>
            <a:r>
              <a:rPr lang="pt-BR" sz="1600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Garamond" panose="02020404030301010803" pitchFamily="18" charset="0"/>
                <a:hlinkClick r:id="rId4"/>
              </a:rPr>
              <a:t>www.gov.br/contratamaisbrasil</a:t>
            </a:r>
            <a:endParaRPr lang="pt-BR" sz="1600" b="1" dirty="0">
              <a:solidFill>
                <a:schemeClr val="accent2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 algn="just">
              <a:spcBef>
                <a:spcPts val="1100"/>
              </a:spcBef>
            </a:pP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2 - Clicar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no banner da página inicial da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plataforma e será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direcionado para uma nova página onde estão as oportunidades disponíveis para participação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spcBef>
                <a:spcPts val="1100"/>
              </a:spcBef>
            </a:pP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3 -  Nessa nova página, clique em “Entrar com gov.br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”.</a:t>
            </a:r>
            <a:endParaRPr lang="pt-BR" sz="16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961" y="2882714"/>
            <a:ext cx="5444067" cy="17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3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177601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r>
              <a:rPr lang="pt-BR" sz="1600" b="1" dirty="0" smtClean="0">
                <a:latin typeface="Garamond" panose="02020404030301010803" pitchFamily="18" charset="0"/>
              </a:rPr>
              <a:t>4 - Faça </a:t>
            </a:r>
            <a:r>
              <a:rPr lang="pt-BR" sz="1600" b="1" dirty="0" err="1">
                <a:latin typeface="Garamond" panose="02020404030301010803" pitchFamily="18" charset="0"/>
              </a:rPr>
              <a:t>login</a:t>
            </a:r>
            <a:r>
              <a:rPr lang="pt-BR" sz="1600" b="1" dirty="0">
                <a:latin typeface="Garamond" panose="02020404030301010803" pitchFamily="18" charset="0"/>
              </a:rPr>
              <a:t> na plataforma </a:t>
            </a:r>
            <a:r>
              <a:rPr lang="pt-BR" sz="1600" b="1" dirty="0" err="1">
                <a:latin typeface="Garamond" panose="02020404030301010803" pitchFamily="18" charset="0"/>
              </a:rPr>
              <a:t>Contrata+Brasil</a:t>
            </a:r>
            <a:r>
              <a:rPr lang="pt-BR" sz="1600" b="1" dirty="0" smtClean="0">
                <a:latin typeface="Garamond" panose="02020404030301010803" pitchFamily="18" charset="0"/>
              </a:rPr>
              <a:t>.</a:t>
            </a:r>
          </a:p>
          <a:p>
            <a:pPr fontAlgn="base"/>
            <a:endParaRPr lang="pt-BR" sz="1600" b="1" dirty="0">
              <a:latin typeface="Garamond" panose="02020404030301010803" pitchFamily="18" charset="0"/>
            </a:endParaRPr>
          </a:p>
          <a:p>
            <a:pPr fontAlgn="base"/>
            <a:r>
              <a:rPr lang="pt-BR" sz="1600" b="1" dirty="0" smtClean="0">
                <a:latin typeface="Garamond" panose="02020404030301010803" pitchFamily="18" charset="0"/>
              </a:rPr>
              <a:t>5 </a:t>
            </a:r>
            <a:r>
              <a:rPr lang="pt-BR" sz="1600" b="1" dirty="0">
                <a:latin typeface="Garamond" panose="02020404030301010803" pitchFamily="18" charset="0"/>
              </a:rPr>
              <a:t>- </a:t>
            </a:r>
            <a:r>
              <a:rPr lang="pt-BR" sz="1600" b="1" dirty="0" smtClean="0">
                <a:latin typeface="Garamond" panose="02020404030301010803" pitchFamily="18" charset="0"/>
              </a:rPr>
              <a:t>Na </a:t>
            </a:r>
            <a:r>
              <a:rPr lang="pt-BR" sz="1600" b="1" dirty="0">
                <a:latin typeface="Garamond" panose="02020404030301010803" pitchFamily="18" charset="0"/>
              </a:rPr>
              <a:t>página inicial, clique no menu localizado no canto superior esquerdo</a:t>
            </a:r>
            <a:r>
              <a:rPr lang="pt-BR" sz="1600" b="1" dirty="0" smtClean="0">
                <a:latin typeface="Garamond" panose="02020404030301010803" pitchFamily="18" charset="0"/>
              </a:rPr>
              <a:t>.</a:t>
            </a:r>
          </a:p>
          <a:p>
            <a:pPr fontAlgn="base"/>
            <a:endParaRPr lang="pt-BR" sz="1600" b="1" dirty="0" smtClean="0">
              <a:latin typeface="Garamond" panose="02020404030301010803" pitchFamily="18" charset="0"/>
            </a:endParaRPr>
          </a:p>
          <a:p>
            <a:pPr fontAlgn="base"/>
            <a:r>
              <a:rPr lang="pt-BR" sz="1600" b="1" dirty="0" smtClean="0">
                <a:latin typeface="Garamond" panose="02020404030301010803" pitchFamily="18" charset="0"/>
              </a:rPr>
              <a:t>6 </a:t>
            </a:r>
            <a:r>
              <a:rPr lang="pt-BR" sz="1600" b="1" dirty="0">
                <a:latin typeface="Garamond" panose="02020404030301010803" pitchFamily="18" charset="0"/>
              </a:rPr>
              <a:t>- Em seguida, clique em “Minhas Empresas”. </a:t>
            </a: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87" y="1699244"/>
            <a:ext cx="7057574" cy="22091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/>
              <p14:cNvContentPartPr/>
              <p14:nvPr/>
            </p14:nvContentPartPr>
            <p14:xfrm>
              <a:off x="254387" y="2065232"/>
              <a:ext cx="1371600" cy="73800"/>
            </p14:xfrm>
          </p:contentPart>
        </mc:Choice>
        <mc:Fallback xmlns="">
          <p:pic>
            <p:nvPicPr>
              <p:cNvPr id="6" name="Tinta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667" y="2046152"/>
                <a:ext cx="1390680" cy="1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27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2628" y="262466"/>
            <a:ext cx="8778734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 fontAlgn="base"/>
            <a:r>
              <a:rPr lang="pt-BR" sz="1600" b="1" dirty="0">
                <a:latin typeface="Garamond" panose="02020404030301010803" pitchFamily="18" charset="0"/>
              </a:rPr>
              <a:t>7</a:t>
            </a:r>
            <a:r>
              <a:rPr lang="pt-BR" sz="1600" b="1" dirty="0" smtClean="0">
                <a:latin typeface="Garamond" panose="02020404030301010803" pitchFamily="18" charset="0"/>
              </a:rPr>
              <a:t> </a:t>
            </a:r>
            <a:r>
              <a:rPr lang="pt-BR" sz="1600" b="1" dirty="0">
                <a:latin typeface="Garamond" panose="02020404030301010803" pitchFamily="18" charset="0"/>
              </a:rPr>
              <a:t>- Digite o CNPJ. Se </a:t>
            </a:r>
            <a:r>
              <a:rPr lang="pt-BR" sz="1600" b="1" dirty="0" smtClean="0">
                <a:latin typeface="Garamond" panose="02020404030301010803" pitchFamily="18" charset="0"/>
              </a:rPr>
              <a:t>o fornecedor </a:t>
            </a:r>
            <a:r>
              <a:rPr lang="pt-BR" sz="1600" b="1" dirty="0">
                <a:latin typeface="Garamond" panose="02020404030301010803" pitchFamily="18" charset="0"/>
              </a:rPr>
              <a:t>já tem cadastro no Sistema de Cadastramento Unificado de Fornecedores (</a:t>
            </a:r>
            <a:r>
              <a:rPr lang="pt-BR" sz="1600" b="1" dirty="0" err="1">
                <a:latin typeface="Garamond" panose="02020404030301010803" pitchFamily="18" charset="0"/>
              </a:rPr>
              <a:t>Sicaf</a:t>
            </a:r>
            <a:r>
              <a:rPr lang="pt-BR" sz="1600" b="1" dirty="0">
                <a:latin typeface="Garamond" panose="02020404030301010803" pitchFamily="18" charset="0"/>
              </a:rPr>
              <a:t>), os dados da sua empresa serão automaticamente preenchidos. </a:t>
            </a:r>
            <a:endParaRPr lang="pt-BR" sz="1600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r>
              <a:rPr lang="pt-BR" sz="1600" b="1" dirty="0" smtClean="0">
                <a:latin typeface="Garamond" panose="02020404030301010803" pitchFamily="18" charset="0"/>
              </a:rPr>
              <a:t>ATENÇÃO </a:t>
            </a:r>
            <a:r>
              <a:rPr lang="pt-BR" sz="1600" b="1" dirty="0">
                <a:latin typeface="Garamond" panose="02020404030301010803" pitchFamily="18" charset="0"/>
              </a:rPr>
              <a:t>FORNECEDOR</a:t>
            </a:r>
            <a:r>
              <a:rPr lang="pt-BR" sz="1600" b="1" dirty="0" smtClean="0">
                <a:latin typeface="Garamond" panose="02020404030301010803" pitchFamily="18" charset="0"/>
              </a:rPr>
              <a:t>!</a:t>
            </a:r>
          </a:p>
          <a:p>
            <a:pPr fontAlgn="base"/>
            <a:r>
              <a:rPr lang="pt-BR" sz="1600" b="1" dirty="0" smtClean="0">
                <a:latin typeface="Garamond" panose="02020404030301010803" pitchFamily="18" charset="0"/>
              </a:rPr>
              <a:t>Uma </a:t>
            </a:r>
            <a:r>
              <a:rPr lang="pt-BR" sz="1600" b="1" dirty="0">
                <a:latin typeface="Garamond" panose="02020404030301010803" pitchFamily="18" charset="0"/>
              </a:rPr>
              <a:t>forma importante de comunicação da plataforma com você é o </a:t>
            </a:r>
            <a:r>
              <a:rPr lang="pt-BR" sz="1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whatsapp</a:t>
            </a:r>
            <a:r>
              <a:rPr lang="pt-BR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.</a:t>
            </a:r>
            <a:endParaRPr lang="pt-BR" sz="16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fontAlgn="base"/>
            <a:endParaRPr lang="pt-BR" sz="1600" b="1" dirty="0">
              <a:latin typeface="Garamond" panose="02020404030301010803" pitchFamily="18" charset="0"/>
            </a:endParaRPr>
          </a:p>
          <a:p>
            <a:pPr fontAlgn="base"/>
            <a:r>
              <a:rPr lang="pt-BR" sz="1600" b="1" dirty="0">
                <a:latin typeface="Garamond" panose="02020404030301010803" pitchFamily="18" charset="0"/>
              </a:rPr>
              <a:t>Depois de feita a inscrição da sua empresa no </a:t>
            </a:r>
            <a:r>
              <a:rPr lang="pt-BR" sz="1600" b="1" dirty="0" err="1">
                <a:latin typeface="Garamond" panose="02020404030301010803" pitchFamily="18" charset="0"/>
              </a:rPr>
              <a:t>Contrata+Brasil</a:t>
            </a:r>
            <a:r>
              <a:rPr lang="pt-BR" sz="1600" b="1" dirty="0">
                <a:latin typeface="Garamond" panose="02020404030301010803" pitchFamily="18" charset="0"/>
              </a:rPr>
              <a:t>, é hora de detalhar o que ela fornece, ou seja, qual é a linha de </a:t>
            </a:r>
            <a:r>
              <a:rPr lang="pt-BR" sz="1600" b="1" dirty="0" smtClean="0">
                <a:latin typeface="Garamond" panose="02020404030301010803" pitchFamily="18" charset="0"/>
              </a:rPr>
              <a:t>fornecimento.</a:t>
            </a:r>
            <a:r>
              <a:rPr lang="pt-BR" sz="1600" b="1" dirty="0">
                <a:latin typeface="Garamond" panose="02020404030301010803" pitchFamily="18" charset="0"/>
              </a:rPr>
              <a:t> </a:t>
            </a:r>
            <a:endParaRPr lang="pt-BR" sz="1600" b="1" dirty="0" smtClean="0">
              <a:latin typeface="Garamond" panose="02020404030301010803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418" y="865403"/>
            <a:ext cx="4986429" cy="23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87466" y="0"/>
            <a:ext cx="8177601" cy="467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r>
              <a:rPr lang="pt-BR" sz="1600" b="1" dirty="0">
                <a:latin typeface="Garamond" panose="02020404030301010803" pitchFamily="18" charset="0"/>
              </a:rPr>
              <a:t>8 - Agora, no campo Serviços, clique na setinha no canto direito e selecione os serviços que sua empresa realiza. </a:t>
            </a:r>
            <a:endParaRPr lang="pt-BR" sz="1600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  <a:p>
            <a:pPr fontAlgn="base"/>
            <a:endParaRPr lang="pt-BR" b="1" dirty="0">
              <a:latin typeface="Garamond" panose="02020404030301010803" pitchFamily="18" charset="0"/>
            </a:endParaRPr>
          </a:p>
          <a:p>
            <a:pPr fontAlgn="base"/>
            <a:endParaRPr lang="pt-BR" sz="1600" b="1" dirty="0" smtClean="0">
              <a:latin typeface="Garamond" panose="02020404030301010803" pitchFamily="18" charset="0"/>
            </a:endParaRPr>
          </a:p>
          <a:p>
            <a:pPr fontAlgn="base"/>
            <a:endParaRPr lang="pt-BR" sz="1600" b="1" dirty="0">
              <a:latin typeface="Garamond" panose="02020404030301010803" pitchFamily="18" charset="0"/>
            </a:endParaRPr>
          </a:p>
          <a:p>
            <a:pPr fontAlgn="base"/>
            <a:r>
              <a:rPr lang="pt-BR" sz="1600" b="1" dirty="0" smtClean="0">
                <a:latin typeface="Garamond" panose="02020404030301010803" pitchFamily="18" charset="0"/>
              </a:rPr>
              <a:t>9 </a:t>
            </a:r>
            <a:r>
              <a:rPr lang="pt-BR" sz="1600" b="1" dirty="0">
                <a:latin typeface="Garamond" panose="02020404030301010803" pitchFamily="18" charset="0"/>
              </a:rPr>
              <a:t>– Selecionados os tipos de serviço, clique em “Inscrever empresa</a:t>
            </a:r>
            <a:r>
              <a:rPr lang="pt-BR" sz="1600" b="1" dirty="0" smtClean="0">
                <a:latin typeface="Garamond" panose="02020404030301010803" pitchFamily="18" charset="0"/>
              </a:rPr>
              <a:t>”</a:t>
            </a:r>
          </a:p>
          <a:p>
            <a:pPr fontAlgn="base"/>
            <a:endParaRPr lang="pt-BR" sz="1600" b="1" dirty="0">
              <a:latin typeface="Garamond" panose="02020404030301010803" pitchFamily="18" charset="0"/>
            </a:endParaRPr>
          </a:p>
          <a:p>
            <a:pPr fontAlgn="base"/>
            <a:endParaRPr lang="pt-BR" b="1" dirty="0" smtClean="0"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666232"/>
            <a:ext cx="5147733" cy="30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231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1983</Words>
  <Application>Microsoft Office PowerPoint</Application>
  <PresentationFormat>Apresentação na tela (16:9)</PresentationFormat>
  <Paragraphs>226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Garamond</vt:lpstr>
      <vt:lpstr>Montserrat</vt:lpstr>
      <vt:lpstr>Rawline-Bold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Vicente</dc:creator>
  <cp:lastModifiedBy>Vicente</cp:lastModifiedBy>
  <cp:revision>58</cp:revision>
  <dcterms:modified xsi:type="dcterms:W3CDTF">2025-11-03T13:53:09Z</dcterms:modified>
</cp:coreProperties>
</file>